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5" r:id="rId4"/>
    <p:sldMasterId id="2147483657" r:id="rId5"/>
    <p:sldMasterId id="2147483659" r:id="rId6"/>
    <p:sldMasterId id="2147483661" r:id="rId7"/>
    <p:sldMasterId id="2147483663" r:id="rId8"/>
    <p:sldMasterId id="2147483665" r:id="rId9"/>
    <p:sldMasterId id="2147483668" r:id="rId10"/>
  </p:sldMasterIdLst>
  <p:notesMasterIdLst>
    <p:notesMasterId r:id="rId74"/>
  </p:notesMasterIdLst>
  <p:handoutMasterIdLst>
    <p:handoutMasterId r:id="rId75"/>
  </p:handoutMasterIdLst>
  <p:sldIdLst>
    <p:sldId id="257" r:id="rId11"/>
    <p:sldId id="315" r:id="rId12"/>
    <p:sldId id="1758" r:id="rId13"/>
    <p:sldId id="1799" r:id="rId14"/>
    <p:sldId id="1797" r:id="rId15"/>
    <p:sldId id="604" r:id="rId16"/>
    <p:sldId id="1629" r:id="rId17"/>
    <p:sldId id="1756" r:id="rId18"/>
    <p:sldId id="1732" r:id="rId19"/>
    <p:sldId id="1761" r:id="rId20"/>
    <p:sldId id="1762" r:id="rId21"/>
    <p:sldId id="1800" r:id="rId22"/>
    <p:sldId id="1769" r:id="rId23"/>
    <p:sldId id="1805" r:id="rId24"/>
    <p:sldId id="1630" r:id="rId25"/>
    <p:sldId id="1768" r:id="rId26"/>
    <p:sldId id="1801" r:id="rId27"/>
    <p:sldId id="1802" r:id="rId28"/>
    <p:sldId id="1803" r:id="rId29"/>
    <p:sldId id="1770" r:id="rId30"/>
    <p:sldId id="1771" r:id="rId31"/>
    <p:sldId id="1772" r:id="rId32"/>
    <p:sldId id="1754" r:id="rId33"/>
    <p:sldId id="1730" r:id="rId34"/>
    <p:sldId id="1755" r:id="rId35"/>
    <p:sldId id="1753" r:id="rId36"/>
    <p:sldId id="1773" r:id="rId37"/>
    <p:sldId id="1728" r:id="rId38"/>
    <p:sldId id="1729" r:id="rId39"/>
    <p:sldId id="1738" r:id="rId40"/>
    <p:sldId id="1739" r:id="rId41"/>
    <p:sldId id="1740" r:id="rId42"/>
    <p:sldId id="1741" r:id="rId43"/>
    <p:sldId id="1806" r:id="rId44"/>
    <p:sldId id="1807" r:id="rId45"/>
    <p:sldId id="1737" r:id="rId46"/>
    <p:sldId id="1666" r:id="rId47"/>
    <p:sldId id="1678" r:id="rId48"/>
    <p:sldId id="1680" r:id="rId49"/>
    <p:sldId id="1686" r:id="rId50"/>
    <p:sldId id="1723" r:id="rId51"/>
    <p:sldId id="1725" r:id="rId52"/>
    <p:sldId id="1727" r:id="rId53"/>
    <p:sldId id="1690" r:id="rId54"/>
    <p:sldId id="1687" r:id="rId55"/>
    <p:sldId id="1719" r:id="rId56"/>
    <p:sldId id="1774" r:id="rId57"/>
    <p:sldId id="1695" r:id="rId58"/>
    <p:sldId id="1626" r:id="rId59"/>
    <p:sldId id="1775" r:id="rId60"/>
    <p:sldId id="1776" r:id="rId61"/>
    <p:sldId id="1777" r:id="rId62"/>
    <p:sldId id="1631" r:id="rId63"/>
    <p:sldId id="1633" r:id="rId64"/>
    <p:sldId id="1778" r:id="rId65"/>
    <p:sldId id="1779" r:id="rId66"/>
    <p:sldId id="1750" r:id="rId67"/>
    <p:sldId id="1752" r:id="rId68"/>
    <p:sldId id="1751" r:id="rId69"/>
    <p:sldId id="1780" r:id="rId70"/>
    <p:sldId id="1781" r:id="rId71"/>
    <p:sldId id="1782" r:id="rId72"/>
    <p:sldId id="331" r:id="rId73"/>
  </p:sldIdLst>
  <p:sldSz cx="9144000" cy="6858000" type="screen4x3"/>
  <p:notesSz cx="6858000" cy="9144000"/>
  <p:custDataLst>
    <p:tags r:id="rId76"/>
  </p:custDataLst>
  <p:defaultTextStyle>
    <a:defPPr>
      <a:defRPr lang="en-US"/>
    </a:defPPr>
    <a:lvl1pPr marL="0" lvl="0"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3">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凌远"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CC0000"/>
    <a:srgbClr val="5D2884"/>
    <a:srgbClr val="96CE9E"/>
    <a:srgbClr val="004960"/>
    <a:srgbClr val="FFBB99"/>
    <a:srgbClr val="D7E1C1"/>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269" autoAdjust="0"/>
    <p:restoredTop sz="96387" autoAdjust="0"/>
  </p:normalViewPr>
  <p:slideViewPr>
    <p:cSldViewPr snapToGrid="0" showGuides="1">
      <p:cViewPr varScale="1">
        <p:scale>
          <a:sx n="64" d="100"/>
          <a:sy n="64" d="100"/>
        </p:scale>
        <p:origin x="792" y="54"/>
      </p:cViewPr>
      <p:guideLst>
        <p:guide orient="horz" pos="2173"/>
        <p:guide pos="2880"/>
      </p:guideLst>
    </p:cSldViewPr>
  </p:slideViewPr>
  <p:outlineViewPr>
    <p:cViewPr>
      <p:scale>
        <a:sx n="33" d="100"/>
        <a:sy n="33" d="100"/>
      </p:scale>
      <p:origin x="0" y="3618"/>
    </p:cViewPr>
  </p:outlineViewPr>
  <p:notesTextViewPr>
    <p:cViewPr>
      <p:scale>
        <a:sx n="100" d="100"/>
        <a:sy n="100" d="100"/>
      </p:scale>
      <p:origin x="0" y="0"/>
    </p:cViewPr>
  </p:notesTextViewPr>
  <p:sorterViewPr showFormatting="0">
    <p:cViewPr>
      <p:scale>
        <a:sx n="80" d="100"/>
        <a:sy n="80" d="100"/>
      </p:scale>
      <p:origin x="0" y="0"/>
    </p:cViewPr>
  </p:sorterViewPr>
  <p:gridSpacing cx="76198" cy="76198"/>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42" Type="http://schemas.openxmlformats.org/officeDocument/2006/relationships/slide" Target="slides/slide32.xml"/><Relationship Id="rId47" Type="http://schemas.openxmlformats.org/officeDocument/2006/relationships/slide" Target="slides/slide37.xml"/><Relationship Id="rId63" Type="http://schemas.openxmlformats.org/officeDocument/2006/relationships/slide" Target="slides/slide53.xml"/><Relationship Id="rId68" Type="http://schemas.openxmlformats.org/officeDocument/2006/relationships/slide" Target="slides/slide58.xml"/><Relationship Id="rId16" Type="http://schemas.openxmlformats.org/officeDocument/2006/relationships/slide" Target="slides/slide6.xml"/><Relationship Id="rId11" Type="http://schemas.openxmlformats.org/officeDocument/2006/relationships/slide" Target="slides/slide1.xml"/><Relationship Id="rId32" Type="http://schemas.openxmlformats.org/officeDocument/2006/relationships/slide" Target="slides/slide22.xml"/><Relationship Id="rId37" Type="http://schemas.openxmlformats.org/officeDocument/2006/relationships/slide" Target="slides/slide27.xml"/><Relationship Id="rId53" Type="http://schemas.openxmlformats.org/officeDocument/2006/relationships/slide" Target="slides/slide43.xml"/><Relationship Id="rId58" Type="http://schemas.openxmlformats.org/officeDocument/2006/relationships/slide" Target="slides/slide48.xml"/><Relationship Id="rId74" Type="http://schemas.openxmlformats.org/officeDocument/2006/relationships/notesMaster" Target="notesMasters/notesMaster1.xml"/><Relationship Id="rId79"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5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commentAuthors" Target="commentAuthor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 Id="rId34" Type="http://schemas.openxmlformats.org/officeDocument/2006/relationships/slide" Target="slides/slide24.xml"/><Relationship Id="rId50" Type="http://schemas.openxmlformats.org/officeDocument/2006/relationships/slide" Target="slides/slide40.xml"/><Relationship Id="rId55" Type="http://schemas.openxmlformats.org/officeDocument/2006/relationships/slide" Target="slides/slide45.xml"/><Relationship Id="rId76" Type="http://schemas.openxmlformats.org/officeDocument/2006/relationships/tags" Target="tags/tag1.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29" Type="http://schemas.openxmlformats.org/officeDocument/2006/relationships/slide" Target="slides/slide19.xml"/><Relationship Id="rId24" Type="http://schemas.openxmlformats.org/officeDocument/2006/relationships/slide" Target="slides/slide14.xml"/><Relationship Id="rId40" Type="http://schemas.openxmlformats.org/officeDocument/2006/relationships/slide" Target="slides/slide30.xml"/><Relationship Id="rId45" Type="http://schemas.openxmlformats.org/officeDocument/2006/relationships/slide" Target="slides/slide35.xml"/><Relationship Id="rId66" Type="http://schemas.openxmlformats.org/officeDocument/2006/relationships/slide" Target="slides/slide56.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25AEE27-987A-4F95-B8BF-D7F820FA4FEB}"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2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638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222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p>
        </p:txBody>
      </p:sp>
      <p:sp>
        <p:nvSpPr>
          <p:cNvPr id="5223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3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124D564-567D-49B5-A6CD-331E81A4D5B9}"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1</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49</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63</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2</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3</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5</a:t>
            </a:fld>
            <a:endParaRPr lang="en-US" altLang="zh-CN" dirty="0">
              <a:latin typeface="Calibri" panose="020F0502020204030204" pitchFamily="34" charset="0"/>
              <a:ea typeface="宋体" panose="02010600030101010101" pitchFamily="2" charset="-122"/>
              <a:sym typeface="+mn-ea"/>
            </a:endParaRPr>
          </a:p>
        </p:txBody>
      </p:sp>
    </p:spTree>
    <p:extLst>
      <p:ext uri="{BB962C8B-B14F-4D97-AF65-F5344CB8AC3E}">
        <p14:creationId xmlns:p14="http://schemas.microsoft.com/office/powerpoint/2010/main" val="26661108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20</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28</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37</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44</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t>48</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8" name="Slide Number Placeholder 3"/>
          <p:cNvSpPr>
            <a:spLocks noGrp="1"/>
          </p:cNvSpPr>
          <p:nvPr>
            <p:ph type="sldNum" sz="quarter" idx="4"/>
          </p:nvPr>
        </p:nvSpPr>
        <p:spPr>
          <a:xfrm>
            <a:off x="8521700" y="6484938"/>
            <a:ext cx="622300" cy="409575"/>
          </a:xfrm>
          <a:prstGeom prst="rect">
            <a:avLst/>
          </a:prstGeom>
          <a:blipFill>
            <a:blip r:embed="rId3" cstate="print"/>
            <a:stretch>
              <a:fillRect/>
            </a:stretch>
          </a:blipFill>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20000"/>
              </a:spcBef>
              <a:spcAft>
                <a:spcPct val="0"/>
              </a:spcAft>
              <a:buClrTx/>
              <a:buSzTx/>
              <a:buFontTx/>
              <a:buNone/>
              <a:defRPr/>
            </a:pPr>
            <a:fld id="{606632AB-60EE-4AD6-9D4E-B2E3252AE7C8}" type="slidenum">
              <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9" name="Footer Placeholder 4"/>
          <p:cNvSpPr>
            <a:spLocks noGrp="1"/>
          </p:cNvSpPr>
          <p:nvPr>
            <p:ph type="ftr" sz="quarter" idx="3"/>
          </p:nvPr>
        </p:nvSpPr>
        <p:spPr>
          <a:xfrm>
            <a:off x="0" y="6484938"/>
            <a:ext cx="8540750" cy="406400"/>
          </a:xfrm>
          <a:prstGeom prst="rect">
            <a:avLst/>
          </a:prstGeom>
          <a:blipFill>
            <a:blip r:embed="rId3" cstate="print"/>
            <a:stretch>
              <a:fillRect/>
            </a:stretch>
          </a:blipFill>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5362"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5363"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blank">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2290"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2291"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Rectangle 11"/>
          <p:cNvSpPr>
            <a:spLocks noChangeArrowheads="1"/>
          </p:cNvSpPr>
          <p:nvPr/>
        </p:nvSpPr>
        <p:spPr bwMode="auto">
          <a:xfrm>
            <a:off x="311150" y="5310188"/>
            <a:ext cx="35814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PowerPoint Slides prepared by: </a:t>
            </a:r>
          </a:p>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Andreea CHIRITESCU</a:t>
            </a:r>
          </a:p>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Eastern Illinois University</a:t>
            </a:r>
          </a:p>
        </p:txBody>
      </p:sp>
      <p:sp>
        <p:nvSpPr>
          <p:cNvPr id="7" name="TextBox 6"/>
          <p:cNvSpPr txBox="1">
            <a:spLocks noChangeArrowheads="1"/>
          </p:cNvSpPr>
          <p:nvPr/>
        </p:nvSpPr>
        <p:spPr bwMode="auto">
          <a:xfrm>
            <a:off x="311150" y="369888"/>
            <a:ext cx="2176463" cy="1323975"/>
          </a:xfrm>
          <a:prstGeom prst="rect">
            <a:avLst/>
          </a:prstGeom>
          <a:noFill/>
          <a:ln w="57150">
            <a:solidFill>
              <a:srgbClr val="005EA4"/>
            </a:solidFill>
            <a:prstDash val="sysDot"/>
            <a:bevel/>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8000" b="1" i="0" u="none" strike="noStrike" kern="1200" cap="none" spc="0" normalizeH="0" baseline="0" noProof="0">
                <a:ln>
                  <a:noFill/>
                </a:ln>
                <a:solidFill>
                  <a:schemeClr val="tx1"/>
                </a:solidFill>
                <a:effectLst/>
                <a:uLnTx/>
                <a:uFillTx/>
                <a:latin typeface="Arial Black" panose="020B0A04020102020204" pitchFamily="34" charset="0"/>
                <a:ea typeface="Gungsuh" pitchFamily="18" charset="-127"/>
                <a:cs typeface="Estrangelo Edessa" pitchFamily="66" charset="0"/>
                <a:sym typeface="+mn-ea"/>
              </a:rPr>
              <a:t>1</a:t>
            </a:r>
          </a:p>
        </p:txBody>
      </p:sp>
      <p:pic>
        <p:nvPicPr>
          <p:cNvPr id="11268" name="Picture 7" descr="C:\Users\Andreea\Desktop\Mankiw 7e\pics plus\ch1.png"/>
          <p:cNvPicPr>
            <a:picLocks noChangeAspect="1"/>
          </p:cNvPicPr>
          <p:nvPr userDrawn="1"/>
        </p:nvPicPr>
        <p:blipFill>
          <a:blip r:embed="rId2" cstate="print"/>
          <a:stretch>
            <a:fillRect/>
          </a:stretch>
        </p:blipFill>
        <p:spPr>
          <a:xfrm>
            <a:off x="4722813" y="3589338"/>
            <a:ext cx="4230687" cy="2824162"/>
          </a:xfrm>
          <a:prstGeom prst="rect">
            <a:avLst/>
          </a:prstGeom>
          <a:noFill/>
          <a:ln w="9525">
            <a:noFill/>
          </a:ln>
        </p:spPr>
      </p:pic>
      <p:sp>
        <p:nvSpPr>
          <p:cNvPr id="38915" name="Rectangle 3"/>
          <p:cNvSpPr>
            <a:spLocks noGrp="1" noChangeAspect="1" noChangeArrowheads="1"/>
          </p:cNvSpPr>
          <p:nvPr>
            <p:ph type="subTitle" sz="quarter" idx="1"/>
          </p:nvPr>
        </p:nvSpPr>
        <p:spPr>
          <a:xfrm>
            <a:off x="0" y="1446663"/>
            <a:ext cx="9131724" cy="2142694"/>
          </a:xfrm>
        </p:spPr>
        <p:txBody>
          <a:bodyPr wrap="none"/>
          <a:lstStyle>
            <a:lvl1pPr marL="0" indent="0" algn="ctr">
              <a:buFontTx/>
              <a:buNone/>
              <a:defRPr sz="4300">
                <a:solidFill>
                  <a:schemeClr val="tx1"/>
                </a:solidFill>
              </a:defRPr>
            </a:lvl1pPr>
          </a:lstStyle>
          <a:p>
            <a:r>
              <a:rPr lang="zh-CN" altLang="en-US" noProof="1"/>
              <a:t>单击此处编辑母版副标题样式</a:t>
            </a:r>
            <a:endParaRPr lang="en-US" noProof="1"/>
          </a:p>
        </p:txBody>
      </p:sp>
      <p:sp>
        <p:nvSpPr>
          <p:cNvPr id="9" name="Slide Number Placeholder 3"/>
          <p:cNvSpPr>
            <a:spLocks noGrp="1"/>
          </p:cNvSpPr>
          <p:nvPr>
            <p:ph type="sldNum" sz="quarter" idx="4"/>
          </p:nvPr>
        </p:nvSpPr>
        <p:spPr bwMode="auto">
          <a:xfrm>
            <a:off x="8624888" y="6469063"/>
            <a:ext cx="504825" cy="379413"/>
          </a:xfrm>
          <a:prstGeom prst="rect">
            <a:avLst/>
          </a:prstGeom>
          <a:ln w="19050">
            <a:solidFill>
              <a:srgbClr val="005EA4"/>
            </a:solidFill>
            <a:prstDash val="sysDot"/>
            <a:bevel/>
          </a:ln>
        </p:spPr>
        <p:txBody>
          <a:bodyPr vert="horz" wrap="square" lIns="91440" tIns="45720" rIns="91440" bIns="45720" numCol="1" anchor="t" anchorCtr="0" compatLnSpc="1"/>
          <a:lstStyle>
            <a:lvl1pPr algn="ct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D40B64A-F4EB-44D0-A098-B81FC8C820C8}"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0" name="Footer Placeholder 4"/>
          <p:cNvSpPr>
            <a:spLocks noGrp="1"/>
          </p:cNvSpPr>
          <p:nvPr>
            <p:ph type="ftr" sz="quarter" idx="3"/>
          </p:nvPr>
        </p:nvSpPr>
        <p:spPr>
          <a:xfrm>
            <a:off x="0" y="6483350"/>
            <a:ext cx="8612188" cy="365125"/>
          </a:xfrm>
          <a:prstGeom prst="rect">
            <a:avLst/>
          </a:prstGeom>
          <a:blipFill>
            <a:blip r:embed="rId3" cstate="print"/>
            <a:stretch>
              <a:fillRect/>
            </a:stretch>
          </a:blipFill>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2290"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2291"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blank">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noProof="1"/>
              <a:t>Click to edit Master title style</a:t>
            </a:r>
          </a:p>
        </p:txBody>
      </p:sp>
      <p:sp>
        <p:nvSpPr>
          <p:cNvPr id="3" name="灯片编号占位符 2"/>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B8DBFD8F-2E39-4566-93C2-3113A0982FF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灯片编号占位符 2"/>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FC2B4FD3-2882-4E04-B9A3-AA4A3F7589F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1"/>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5D288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E0E3821B-E8DD-4045-B030-457EDD52796C}"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42AC906-8406-49DB-A970-95900C9134B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4338"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4339"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FB29451-0E4F-455F-8F3A-E808CA487B68}"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10.xml"/><Relationship Id="rId1" Type="http://schemas.openxmlformats.org/officeDocument/2006/relationships/slideLayout" Target="../slideLayouts/slideLayout1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cstate="print"/>
          <a:stretch>
            <a:fillRect/>
          </a:stretch>
        </a:blipFill>
        <a:effectLst/>
      </p:bgPr>
    </p:bg>
    <p:spTree>
      <p:nvGrpSpPr>
        <p:cNvPr id="1" name=""/>
        <p:cNvGrpSpPr/>
        <p:nvPr/>
      </p:nvGrpSpPr>
      <p:grpSpPr>
        <a:xfrm>
          <a:off x="0" y="0"/>
          <a:ext cx="0" cy="0"/>
          <a:chOff x="0" y="0"/>
          <a:chExt cx="0" cy="0"/>
        </a:xfrm>
      </p:grpSpPr>
      <p:pic>
        <p:nvPicPr>
          <p:cNvPr id="1026" name="Picture 13"/>
          <p:cNvPicPr>
            <a:picLocks noChangeAspect="1"/>
          </p:cNvPicPr>
          <p:nvPr userDrawn="1"/>
        </p:nvPicPr>
        <p:blipFill>
          <a:blip r:embed="rId4" cstate="print"/>
          <a:stretch>
            <a:fillRect/>
          </a:stretch>
        </p:blipFill>
        <p:spPr>
          <a:xfrm>
            <a:off x="1231900" y="1365250"/>
            <a:ext cx="6680200" cy="4572000"/>
          </a:xfrm>
          <a:prstGeom prst="rect">
            <a:avLst/>
          </a:prstGeom>
          <a:noFill/>
          <a:ln w="9525">
            <a:noFill/>
          </a:ln>
        </p:spPr>
      </p:pic>
      <p:pic>
        <p:nvPicPr>
          <p:cNvPr id="1027" name="Picture 9"/>
          <p:cNvPicPr>
            <a:picLocks noChangeAspect="1"/>
          </p:cNvPicPr>
          <p:nvPr userDrawn="1"/>
        </p:nvPicPr>
        <p:blipFill>
          <a:blip r:embed="rId5" cstate="print"/>
          <a:stretch>
            <a:fillRect/>
          </a:stretch>
        </p:blipFill>
        <p:spPr>
          <a:xfrm>
            <a:off x="0" y="404813"/>
            <a:ext cx="4733925" cy="1062037"/>
          </a:xfrm>
          <a:prstGeom prst="rect">
            <a:avLst/>
          </a:prstGeom>
          <a:noFill/>
          <a:ln w="9525">
            <a:noFill/>
          </a:ln>
        </p:spPr>
      </p:pic>
      <p:sp>
        <p:nvSpPr>
          <p:cNvPr id="3" name="Footer Placeholder 2"/>
          <p:cNvSpPr>
            <a:spLocks noGrp="1"/>
          </p:cNvSpPr>
          <p:nvPr>
            <p:ph type="ftr" sz="quarter" idx="3"/>
          </p:nvPr>
        </p:nvSpPr>
        <p:spPr>
          <a:xfrm>
            <a:off x="0" y="6484938"/>
            <a:ext cx="8540750" cy="406400"/>
          </a:xfrm>
          <a:prstGeom prst="rect">
            <a:avLst/>
          </a:prstGeom>
          <a:blipFill>
            <a:blip r:embed="rId6" cstate="print"/>
            <a:stretch>
              <a:fillRect/>
            </a:stretch>
          </a:blipFill>
        </p:spPr>
        <p:txBody>
          <a:bodyPr vert="horz" lIns="91440" tIns="45720" rIns="91440" bIns="45720" rtlCol="0" anchor="ctr"/>
          <a:lstStyle>
            <a:lvl1pPr algn="l" eaLnBrk="1" hangingPunct="1">
              <a:spcBef>
                <a:spcPct val="20000"/>
              </a:spcBef>
              <a:buFontTx/>
              <a:buNone/>
              <a:defRPr sz="1100">
                <a:solidFill>
                  <a:schemeClr val="bg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2" name="Slide Number Placeholder 1"/>
          <p:cNvSpPr>
            <a:spLocks noGrp="1"/>
          </p:cNvSpPr>
          <p:nvPr>
            <p:ph type="sldNum" sz="quarter" idx="4"/>
          </p:nvPr>
        </p:nvSpPr>
        <p:spPr>
          <a:xfrm>
            <a:off x="8521700" y="6484938"/>
            <a:ext cx="622300" cy="409575"/>
          </a:xfrm>
          <a:prstGeom prst="rect">
            <a:avLst/>
          </a:prstGeom>
          <a:blipFill>
            <a:blip r:embed="rId6" cstate="print"/>
            <a:stretch>
              <a:fillRect/>
            </a:stretch>
          </a:blipFill>
        </p:spPr>
        <p:txBody>
          <a:bodyPr vert="horz" wrap="square" lIns="91440" tIns="45720" rIns="91440" bIns="45720" numCol="1" anchor="ctr" anchorCtr="0" compatLnSpc="1"/>
          <a:lstStyle>
            <a:lvl1pPr algn="r" eaLnBrk="1" hangingPunct="1">
              <a:spcBef>
                <a:spcPct val="20000"/>
              </a:spcBef>
              <a:buFontTx/>
              <a:buNone/>
              <a:defRPr sz="1200">
                <a:solidFill>
                  <a:schemeClr val="bg1"/>
                </a:solidFill>
                <a:ea typeface="宋体" panose="02010600030101010101" pitchFamily="2" charset="-122"/>
              </a:defRPr>
            </a:lvl1pPr>
          </a:lstStyle>
          <a:p>
            <a:pPr marL="0" marR="0" lvl="0" indent="0" algn="r" defTabSz="914400" rtl="0" eaLnBrk="1" fontAlgn="base" latinLnBrk="0" hangingPunct="1">
              <a:lnSpc>
                <a:spcPct val="100000"/>
              </a:lnSpc>
              <a:spcBef>
                <a:spcPct val="20000"/>
              </a:spcBef>
              <a:spcAft>
                <a:spcPct val="0"/>
              </a:spcAft>
              <a:buClrTx/>
              <a:buSzTx/>
              <a:buFontTx/>
              <a:buNone/>
              <a:defRPr/>
            </a:pPr>
            <a:fld id="{A575C768-EA8C-4455-B268-EA67A4735AC4}" type="slidenum">
              <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pic>
        <p:nvPicPr>
          <p:cNvPr id="1030" name="Picture 14"/>
          <p:cNvPicPr>
            <a:picLocks noChangeAspect="1"/>
          </p:cNvPicPr>
          <p:nvPr userDrawn="1"/>
        </p:nvPicPr>
        <p:blipFill>
          <a:blip r:embed="rId7" cstate="print"/>
          <a:stretch>
            <a:fillRect/>
          </a:stretch>
        </p:blipFill>
        <p:spPr>
          <a:xfrm>
            <a:off x="0" y="0"/>
            <a:ext cx="9144000" cy="477838"/>
          </a:xfrm>
          <a:prstGeom prst="rect">
            <a:avLst/>
          </a:prstGeom>
          <a:noFill/>
          <a:ln w="9525">
            <a:noFill/>
          </a:ln>
        </p:spPr>
      </p:pic>
      <p:pic>
        <p:nvPicPr>
          <p:cNvPr id="1031" name="Picture 10"/>
          <p:cNvPicPr>
            <a:picLocks noChangeAspect="1"/>
          </p:cNvPicPr>
          <p:nvPr userDrawn="1"/>
        </p:nvPicPr>
        <p:blipFill>
          <a:blip r:embed="rId8" cstate="print"/>
          <a:stretch>
            <a:fillRect/>
          </a:stretch>
        </p:blipFill>
        <p:spPr>
          <a:xfrm>
            <a:off x="4489450" y="5838825"/>
            <a:ext cx="4543425" cy="581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AD4FF54-6E60-493B-8C9C-21A695F8378B}"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3079" name="Picture 7" descr="C:\Users\Andreea\Desktop\Mankiw 7e\pics plus\ch1.png"/>
          <p:cNvPicPr>
            <a:picLocks noChangeAspect="1"/>
          </p:cNvPicPr>
          <p:nvPr userDrawn="1"/>
        </p:nvPicPr>
        <p:blipFill>
          <a:blip r:embed="rId3"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9"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spect="1"/>
          </p:cNvSpPr>
          <p:nvPr>
            <p:ph type="title"/>
          </p:nvPr>
        </p:nvSpPr>
        <p:spPr>
          <a:xfrm>
            <a:off x="228600" y="152400"/>
            <a:ext cx="8686800" cy="1020763"/>
          </a:xfrm>
          <a:prstGeom prst="rect">
            <a:avLst/>
          </a:prstGeom>
          <a:noFill/>
          <a:ln w="9525">
            <a:noFill/>
          </a:ln>
        </p:spPr>
        <p:txBody>
          <a:bodyPr wrap="none" anchor="ctr"/>
          <a:lstStyle/>
          <a:p>
            <a:pPr lvl="0"/>
            <a:r>
              <a:rPr lang="en-US" altLang="zh-CN" dirty="0"/>
              <a:t>fghfgj</a:t>
            </a:r>
          </a:p>
        </p:txBody>
      </p:sp>
      <p:sp>
        <p:nvSpPr>
          <p:cNvPr id="2051" name="Rectangle 8"/>
          <p:cNvSpPr>
            <a:spLocks noGrp="1"/>
          </p:cNvSpPr>
          <p:nvPr>
            <p:ph type="body"/>
          </p:nvPr>
        </p:nvSpPr>
        <p:spPr>
          <a:xfrm>
            <a:off x="381000" y="1143000"/>
            <a:ext cx="8382000" cy="5305425"/>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24888" y="6469063"/>
            <a:ext cx="504825" cy="379413"/>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a:solidFill>
                  <a:srgbClr val="002060"/>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18CBE28-46BD-409D-B2E9-F98FE62BE78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83350"/>
            <a:ext cx="8540750"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651" r:id="rId1"/>
  </p:sldLayoutIdLst>
  <p:transition/>
  <p:hf hdr="0" ftr="0" dt="0"/>
  <p:txStyles>
    <p:titleStyle>
      <a:lvl1pPr algn="ctr" rtl="0" eaLnBrk="0" fontAlgn="base" hangingPunct="0">
        <a:spcBef>
          <a:spcPct val="0"/>
        </a:spcBef>
        <a:spcAft>
          <a:spcPct val="0"/>
        </a:spcAft>
        <a:defRPr sz="4000">
          <a:solidFill>
            <a:srgbClr val="C00000"/>
          </a:solidFill>
          <a:latin typeface="+mj-lt"/>
          <a:ea typeface="+mj-ea"/>
          <a:cs typeface="+mj-cs"/>
        </a:defRPr>
      </a:lvl1pPr>
      <a:lvl2pPr algn="ctr" rtl="0" eaLnBrk="0" fontAlgn="base" hangingPunct="0">
        <a:spcBef>
          <a:spcPct val="0"/>
        </a:spcBef>
        <a:spcAft>
          <a:spcPct val="0"/>
        </a:spcAft>
        <a:defRPr sz="4000">
          <a:solidFill>
            <a:srgbClr val="C00000"/>
          </a:solidFill>
          <a:latin typeface="Arial" panose="020B0604020202020204" pitchFamily="34" charset="0"/>
        </a:defRPr>
      </a:lvl2pPr>
      <a:lvl3pPr algn="ctr" rtl="0" eaLnBrk="0" fontAlgn="base" hangingPunct="0">
        <a:spcBef>
          <a:spcPct val="0"/>
        </a:spcBef>
        <a:spcAft>
          <a:spcPct val="0"/>
        </a:spcAft>
        <a:defRPr sz="4000">
          <a:solidFill>
            <a:srgbClr val="C00000"/>
          </a:solidFill>
          <a:latin typeface="Arial" panose="020B0604020202020204" pitchFamily="34" charset="0"/>
        </a:defRPr>
      </a:lvl3pPr>
      <a:lvl4pPr algn="ctr" rtl="0" eaLnBrk="0" fontAlgn="base" hangingPunct="0">
        <a:spcBef>
          <a:spcPct val="0"/>
        </a:spcBef>
        <a:spcAft>
          <a:spcPct val="0"/>
        </a:spcAft>
        <a:defRPr sz="4000">
          <a:solidFill>
            <a:srgbClr val="C00000"/>
          </a:solidFill>
          <a:latin typeface="Arial" panose="020B0604020202020204" pitchFamily="34" charset="0"/>
        </a:defRPr>
      </a:lvl4pPr>
      <a:lvl5pPr algn="ctr" rtl="0" eaLnBrk="0" fontAlgn="base" hangingPunct="0">
        <a:spcBef>
          <a:spcPct val="0"/>
        </a:spcBef>
        <a:spcAft>
          <a:spcPct val="0"/>
        </a:spcAft>
        <a:defRPr sz="4000">
          <a:solidFill>
            <a:srgbClr val="C0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AD4FF54-6E60-493B-8C9C-21A695F8378B}"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3079" name="Picture 7" descr="C:\Users\Andreea\Desktop\Mankiw 7e\pics plus\ch1.png"/>
          <p:cNvPicPr>
            <a:picLocks noChangeAspect="1"/>
          </p:cNvPicPr>
          <p:nvPr userDrawn="1"/>
        </p:nvPicPr>
        <p:blipFill>
          <a:blip r:embed="rId4"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C:\Users\Andreea\Desktop\Mankiw 7e\pics plus\fig right2.png"/>
          <p:cNvPicPr>
            <a:picLocks noChangeAspect="1"/>
          </p:cNvPicPr>
          <p:nvPr userDrawn="1"/>
        </p:nvPicPr>
        <p:blipFill>
          <a:blip r:embed="rId3" cstate="print"/>
          <a:stretch>
            <a:fillRect/>
          </a:stretch>
        </p:blipFill>
        <p:spPr>
          <a:xfrm>
            <a:off x="8864600" y="0"/>
            <a:ext cx="279400" cy="1123950"/>
          </a:xfrm>
          <a:prstGeom prst="rect">
            <a:avLst/>
          </a:prstGeom>
          <a:noFill/>
          <a:ln w="9525">
            <a:noFill/>
          </a:ln>
        </p:spPr>
      </p:pic>
      <p:pic>
        <p:nvPicPr>
          <p:cNvPr id="4099" name="Picture 7" descr="C:\Users\Andreea\Desktop\Mankiw 7e\pics plus\fig left.png"/>
          <p:cNvPicPr>
            <a:picLocks noChangeAspect="1"/>
          </p:cNvPicPr>
          <p:nvPr userDrawn="1"/>
        </p:nvPicPr>
        <p:blipFill>
          <a:blip r:embed="rId4" cstate="print"/>
          <a:stretch>
            <a:fillRect/>
          </a:stretch>
        </p:blipFill>
        <p:spPr>
          <a:xfrm>
            <a:off x="0" y="0"/>
            <a:ext cx="290513" cy="6488113"/>
          </a:xfrm>
          <a:prstGeom prst="rect">
            <a:avLst/>
          </a:prstGeom>
          <a:noFill/>
          <a:ln w="9525">
            <a:noFill/>
          </a:ln>
        </p:spPr>
      </p:pic>
      <p:sp>
        <p:nvSpPr>
          <p:cNvPr id="4100" name="Rectangle 1"/>
          <p:cNvSpPr>
            <a:spLocks noChangeArrowheads="1"/>
          </p:cNvSpPr>
          <p:nvPr/>
        </p:nvSpPr>
        <p:spPr bwMode="auto">
          <a:xfrm>
            <a:off x="150813" y="835025"/>
            <a:ext cx="8839200" cy="5653088"/>
          </a:xfrm>
          <a:prstGeom prst="rect">
            <a:avLst/>
          </a:prstGeom>
          <a:solidFill>
            <a:srgbClr val="FEF0C8"/>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Char char="•"/>
              <a:defRPr/>
            </a:pPr>
            <a:endParaRPr kumimoji="0" lang="zh-CN" altLang="zh-CN" sz="3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Rectangle 2"/>
          <p:cNvSpPr>
            <a:spLocks noGrp="1" noChangeAspect="1"/>
          </p:cNvSpPr>
          <p:nvPr>
            <p:ph type="title"/>
          </p:nvPr>
        </p:nvSpPr>
        <p:spPr>
          <a:xfrm>
            <a:off x="323850" y="0"/>
            <a:ext cx="8656638" cy="444500"/>
          </a:xfrm>
          <a:prstGeom prst="rect">
            <a:avLst/>
          </a:prstGeom>
          <a:noFill/>
          <a:ln w="9525">
            <a:noFill/>
          </a:ln>
        </p:spPr>
        <p:txBody>
          <a:bodyPr anchor="ctr"/>
          <a:lstStyle/>
          <a:p>
            <a:pPr lvl="0"/>
            <a:r>
              <a:rPr lang="en-US" altLang="zh-CN" dirty="0"/>
              <a:t>Figure 1</a:t>
            </a:r>
          </a:p>
        </p:txBody>
      </p:sp>
      <p:sp>
        <p:nvSpPr>
          <p:cNvPr id="4102" name="Rectangle 3"/>
          <p:cNvSpPr>
            <a:spLocks noGrp="1"/>
          </p:cNvSpPr>
          <p:nvPr>
            <p:ph type="body"/>
          </p:nvPr>
        </p:nvSpPr>
        <p:spPr>
          <a:xfrm>
            <a:off x="414338" y="1600200"/>
            <a:ext cx="3657600" cy="4114800"/>
          </a:xfrm>
          <a:prstGeom prst="rect">
            <a:avLst/>
          </a:prstGeom>
          <a:noFill/>
          <a:ln w="9525">
            <a:noFill/>
          </a:ln>
        </p:spPr>
        <p:txBody>
          <a:bodyPr/>
          <a:lstStyle/>
          <a:p>
            <a:pPr lvl="0"/>
            <a:r>
              <a:rPr lang="en-US" altLang="zh-CN" dirty="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8DBFD8F-2E39-4566-93C2-3113A0982FF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15363"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anose="020B0604020202020204" pitchFamily="34" charset="0"/>
        </a:defRPr>
      </a:lvl2pPr>
      <a:lvl3pPr algn="ctr" rtl="0" eaLnBrk="0" fontAlgn="base" hangingPunct="0">
        <a:spcBef>
          <a:spcPct val="0"/>
        </a:spcBef>
        <a:spcAft>
          <a:spcPct val="0"/>
        </a:spcAft>
        <a:defRPr sz="3300">
          <a:solidFill>
            <a:srgbClr val="0D0D0D"/>
          </a:solidFill>
          <a:latin typeface="Arial" panose="020B0604020202020204" pitchFamily="34" charset="0"/>
        </a:defRPr>
      </a:lvl3pPr>
      <a:lvl4pPr algn="ctr" rtl="0" eaLnBrk="0" fontAlgn="base" hangingPunct="0">
        <a:spcBef>
          <a:spcPct val="0"/>
        </a:spcBef>
        <a:spcAft>
          <a:spcPct val="0"/>
        </a:spcAft>
        <a:defRPr sz="3300">
          <a:solidFill>
            <a:srgbClr val="0D0D0D"/>
          </a:solidFill>
          <a:latin typeface="Arial" panose="020B0604020202020204" pitchFamily="34" charset="0"/>
        </a:defRPr>
      </a:lvl4pPr>
      <a:lvl5pPr algn="ctr" rtl="0" eaLnBrk="0" fontAlgn="base" hangingPunct="0">
        <a:spcBef>
          <a:spcPct val="0"/>
        </a:spcBef>
        <a:spcAft>
          <a:spcPct val="0"/>
        </a:spcAft>
        <a:defRPr sz="33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8" descr="C:\Users\Andreea\Desktop\Mankiw 7e\pics plus\table right2.png"/>
          <p:cNvPicPr>
            <a:picLocks noChangeAspect="1"/>
          </p:cNvPicPr>
          <p:nvPr userDrawn="1"/>
        </p:nvPicPr>
        <p:blipFill>
          <a:blip r:embed="rId3" cstate="print"/>
          <a:stretch>
            <a:fillRect/>
          </a:stretch>
        </p:blipFill>
        <p:spPr>
          <a:xfrm>
            <a:off x="8848725" y="0"/>
            <a:ext cx="295275" cy="1123950"/>
          </a:xfrm>
          <a:prstGeom prst="rect">
            <a:avLst/>
          </a:prstGeom>
          <a:noFill/>
          <a:ln w="9525">
            <a:noFill/>
          </a:ln>
        </p:spPr>
      </p:pic>
      <p:pic>
        <p:nvPicPr>
          <p:cNvPr id="5123" name="Picture 7" descr="C:\Users\Andreea\Desktop\Mankiw 7e\pics plus\table left.png"/>
          <p:cNvPicPr>
            <a:picLocks noChangeAspect="1"/>
          </p:cNvPicPr>
          <p:nvPr userDrawn="1"/>
        </p:nvPicPr>
        <p:blipFill>
          <a:blip r:embed="rId4" cstate="print"/>
          <a:stretch>
            <a:fillRect/>
          </a:stretch>
        </p:blipFill>
        <p:spPr>
          <a:xfrm>
            <a:off x="0" y="0"/>
            <a:ext cx="293688" cy="6488113"/>
          </a:xfrm>
          <a:prstGeom prst="rect">
            <a:avLst/>
          </a:prstGeom>
          <a:noFill/>
          <a:ln w="9525">
            <a:noFill/>
          </a:ln>
        </p:spPr>
      </p:pic>
      <p:sp>
        <p:nvSpPr>
          <p:cNvPr id="5124" name="Rectangle 1"/>
          <p:cNvSpPr>
            <a:spLocks noChangeArrowheads="1"/>
          </p:cNvSpPr>
          <p:nvPr/>
        </p:nvSpPr>
        <p:spPr bwMode="auto">
          <a:xfrm>
            <a:off x="152400" y="839788"/>
            <a:ext cx="8831263" cy="5648325"/>
          </a:xfrm>
          <a:prstGeom prst="rect">
            <a:avLst/>
          </a:prstGeom>
          <a:solidFill>
            <a:srgbClr val="D7E1C1"/>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Char char="•"/>
              <a:defRPr/>
            </a:pPr>
            <a:endParaRPr kumimoji="0" lang="zh-CN" altLang="zh-CN" sz="3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Rectangle 2"/>
          <p:cNvSpPr>
            <a:spLocks noGrp="1" noChangeAspect="1"/>
          </p:cNvSpPr>
          <p:nvPr>
            <p:ph type="title"/>
          </p:nvPr>
        </p:nvSpPr>
        <p:spPr>
          <a:xfrm>
            <a:off x="647700" y="0"/>
            <a:ext cx="8385175" cy="446088"/>
          </a:xfrm>
          <a:prstGeom prst="rect">
            <a:avLst/>
          </a:prstGeom>
          <a:noFill/>
          <a:ln w="9525">
            <a:noFill/>
          </a:ln>
        </p:spPr>
        <p:txBody>
          <a:bodyPr anchor="ctr"/>
          <a:lstStyle/>
          <a:p>
            <a:pPr lvl="0"/>
            <a:r>
              <a:rPr lang="en-US" altLang="zh-CN" dirty="0"/>
              <a:t>Table 1</a:t>
            </a:r>
          </a:p>
        </p:txBody>
      </p:sp>
      <p:sp>
        <p:nvSpPr>
          <p:cNvPr id="5126" name="Rectangle 3"/>
          <p:cNvSpPr>
            <a:spLocks noGrp="1"/>
          </p:cNvSpPr>
          <p:nvPr>
            <p:ph type="body"/>
          </p:nvPr>
        </p:nvSpPr>
        <p:spPr>
          <a:xfrm>
            <a:off x="457200" y="1600200"/>
            <a:ext cx="3657600" cy="4114800"/>
          </a:xfrm>
          <a:prstGeom prst="rect">
            <a:avLst/>
          </a:prstGeom>
          <a:noFill/>
          <a:ln w="9525">
            <a:noFill/>
          </a:ln>
        </p:spPr>
        <p:txBody>
          <a:bodyPr/>
          <a:lstStyle/>
          <a:p>
            <a:pPr lvl="0"/>
            <a:r>
              <a:rPr lang="en-US" altLang="zh-CN" dirty="0"/>
              <a:t>text</a:t>
            </a:r>
          </a:p>
        </p:txBody>
      </p:sp>
      <p:sp>
        <p:nvSpPr>
          <p:cNvPr id="185357" name="Rectangle 13"/>
          <p:cNvSpPr>
            <a:spLocks noGrp="1" noChangeArrowheads="1"/>
          </p:cNvSpPr>
          <p:nvPr>
            <p:ph type="sldNum" sz="quarter" idx="4"/>
          </p:nvPr>
        </p:nvSpPr>
        <p:spPr bwMode="auto">
          <a:xfrm>
            <a:off x="8634413" y="6483350"/>
            <a:ext cx="509588" cy="369888"/>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FC2B4FD3-2882-4E04-B9A3-AA4A3F7589F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58225"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ctr" rtl="0" eaLnBrk="0" fontAlgn="base" hangingPunct="0">
        <a:spcBef>
          <a:spcPct val="0"/>
        </a:spcBef>
        <a:spcAft>
          <a:spcPct val="0"/>
        </a:spcAft>
        <a:defRPr sz="3400">
          <a:solidFill>
            <a:srgbClr val="0D0D0D"/>
          </a:solidFill>
          <a:latin typeface="+mj-lt"/>
          <a:ea typeface="+mj-ea"/>
          <a:cs typeface="+mj-cs"/>
        </a:defRPr>
      </a:lvl1pPr>
      <a:lvl2pPr algn="ctr" rtl="0" eaLnBrk="0" fontAlgn="base" hangingPunct="0">
        <a:spcBef>
          <a:spcPct val="0"/>
        </a:spcBef>
        <a:spcAft>
          <a:spcPct val="0"/>
        </a:spcAft>
        <a:defRPr sz="3400">
          <a:solidFill>
            <a:srgbClr val="0D0D0D"/>
          </a:solidFill>
          <a:latin typeface="Arial" panose="020B0604020202020204" pitchFamily="34" charset="0"/>
        </a:defRPr>
      </a:lvl2pPr>
      <a:lvl3pPr algn="ctr" rtl="0" eaLnBrk="0" fontAlgn="base" hangingPunct="0">
        <a:spcBef>
          <a:spcPct val="0"/>
        </a:spcBef>
        <a:spcAft>
          <a:spcPct val="0"/>
        </a:spcAft>
        <a:defRPr sz="3400">
          <a:solidFill>
            <a:srgbClr val="0D0D0D"/>
          </a:solidFill>
          <a:latin typeface="Arial" panose="020B0604020202020204" pitchFamily="34" charset="0"/>
        </a:defRPr>
      </a:lvl3pPr>
      <a:lvl4pPr algn="ctr" rtl="0" eaLnBrk="0" fontAlgn="base" hangingPunct="0">
        <a:spcBef>
          <a:spcPct val="0"/>
        </a:spcBef>
        <a:spcAft>
          <a:spcPct val="0"/>
        </a:spcAft>
        <a:defRPr sz="3400">
          <a:solidFill>
            <a:srgbClr val="0D0D0D"/>
          </a:solidFill>
          <a:latin typeface="Arial" panose="020B0604020202020204" pitchFamily="34" charset="0"/>
        </a:defRPr>
      </a:lvl4pPr>
      <a:lvl5pPr algn="ctr" rtl="0" eaLnBrk="0" fontAlgn="base" hangingPunct="0">
        <a:spcBef>
          <a:spcPct val="0"/>
        </a:spcBef>
        <a:spcAft>
          <a:spcPct val="0"/>
        </a:spcAft>
        <a:defRPr sz="34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1"/>
          <p:cNvGrpSpPr/>
          <p:nvPr userDrawn="1"/>
        </p:nvGrpSpPr>
        <p:grpSpPr>
          <a:xfrm>
            <a:off x="8605838" y="0"/>
            <a:ext cx="569912" cy="1123950"/>
            <a:chOff x="8533995" y="1"/>
            <a:chExt cx="627467" cy="1293023"/>
          </a:xfrm>
        </p:grpSpPr>
        <p:pic>
          <p:nvPicPr>
            <p:cNvPr id="6156" name="Picture 13" descr="C:\Users\Andreea\Desktop\Mankiw 7e\pics plus\case study2.png"/>
            <p:cNvPicPr>
              <a:picLocks noChangeAspect="1"/>
            </p:cNvPicPr>
            <p:nvPr userDrawn="1"/>
          </p:nvPicPr>
          <p:blipFill>
            <a:blip r:embed="rId3" cstate="print"/>
            <a:stretch>
              <a:fillRect/>
            </a:stretch>
          </p:blipFill>
          <p:spPr>
            <a:xfrm rot="10800000">
              <a:off x="8533995" y="1"/>
              <a:ext cx="619771" cy="670698"/>
            </a:xfrm>
            <a:prstGeom prst="rect">
              <a:avLst/>
            </a:prstGeom>
            <a:noFill/>
            <a:ln w="9525">
              <a:noFill/>
            </a:ln>
          </p:spPr>
        </p:pic>
        <p:pic>
          <p:nvPicPr>
            <p:cNvPr id="6157" name="Picture 13" descr="C:\Users\Andreea\Desktop\Mankiw 7e\pics plus\case study2.png"/>
            <p:cNvPicPr>
              <a:picLocks noChangeAspect="1"/>
            </p:cNvPicPr>
            <p:nvPr userDrawn="1"/>
          </p:nvPicPr>
          <p:blipFill>
            <a:blip r:embed="rId3" cstate="print"/>
            <a:stretch>
              <a:fillRect/>
            </a:stretch>
          </p:blipFill>
          <p:spPr>
            <a:xfrm rot="5400000">
              <a:off x="8525989" y="657551"/>
              <a:ext cx="651163" cy="619769"/>
            </a:xfrm>
            <a:prstGeom prst="rect">
              <a:avLst/>
            </a:prstGeom>
            <a:noFill/>
            <a:ln w="9525">
              <a:noFill/>
            </a:ln>
          </p:spPr>
        </p:pic>
      </p:grpSp>
      <p:sp>
        <p:nvSpPr>
          <p:cNvPr id="6147" name="Rectangle 2"/>
          <p:cNvSpPr>
            <a:spLocks noGrp="1" noChangeAspect="1"/>
          </p:cNvSpPr>
          <p:nvPr>
            <p:ph type="title"/>
          </p:nvPr>
        </p:nvSpPr>
        <p:spPr>
          <a:xfrm>
            <a:off x="506413" y="0"/>
            <a:ext cx="8450262" cy="587375"/>
          </a:xfrm>
          <a:prstGeom prst="rect">
            <a:avLst/>
          </a:prstGeom>
          <a:noFill/>
          <a:ln w="9525">
            <a:noFill/>
          </a:ln>
        </p:spPr>
        <p:txBody>
          <a:bodyPr anchor="ctr"/>
          <a:lstStyle/>
          <a:p>
            <a:pPr lvl="0"/>
            <a:r>
              <a:rPr lang="en-US" altLang="zh-CN" dirty="0"/>
              <a:t>Master case-study #2</a:t>
            </a:r>
          </a:p>
        </p:txBody>
      </p:sp>
      <p:sp>
        <p:nvSpPr>
          <p:cNvPr id="6150" name="Rectangle 3"/>
          <p:cNvSpPr>
            <a:spLocks noGrp="1" noChangeAspect="1"/>
          </p:cNvSpPr>
          <p:nvPr>
            <p:ph type="body"/>
          </p:nvPr>
        </p:nvSpPr>
        <p:spPr>
          <a:xfrm>
            <a:off x="457200" y="700088"/>
            <a:ext cx="8458200" cy="5776912"/>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  - colorat diferit</a:t>
            </a:r>
          </a:p>
        </p:txBody>
      </p:sp>
      <p:sp>
        <p:nvSpPr>
          <p:cNvPr id="216071" name="Rectangle 7"/>
          <p:cNvSpPr>
            <a:spLocks noGrp="1" noChangeArrowheads="1"/>
          </p:cNvSpPr>
          <p:nvPr>
            <p:ph type="sldNum" sz="quarter" idx="4"/>
          </p:nvPr>
        </p:nvSpPr>
        <p:spPr bwMode="auto">
          <a:xfrm>
            <a:off x="8628063" y="6467475"/>
            <a:ext cx="515938" cy="39052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0E3821B-E8DD-4045-B030-457EDD52796C}"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439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grpSp>
        <p:nvGrpSpPr>
          <p:cNvPr id="6151" name="Group 3"/>
          <p:cNvGrpSpPr/>
          <p:nvPr userDrawn="1"/>
        </p:nvGrpSpPr>
        <p:grpSpPr>
          <a:xfrm>
            <a:off x="-3175" y="0"/>
            <a:ext cx="654050" cy="6483350"/>
            <a:chOff x="-3265" y="0"/>
            <a:chExt cx="654429" cy="6483350"/>
          </a:xfrm>
        </p:grpSpPr>
        <p:pic>
          <p:nvPicPr>
            <p:cNvPr id="6152" name="Picture 12" descr="C:\Users\Andreea\Desktop\Mankiw 7e\pics plus\case study.png"/>
            <p:cNvPicPr>
              <a:picLocks noChangeAspect="1"/>
            </p:cNvPicPr>
            <p:nvPr userDrawn="1"/>
          </p:nvPicPr>
          <p:blipFill>
            <a:blip r:embed="rId4" cstate="print"/>
            <a:stretch>
              <a:fillRect/>
            </a:stretch>
          </p:blipFill>
          <p:spPr>
            <a:xfrm>
              <a:off x="0" y="0"/>
              <a:ext cx="651164" cy="670699"/>
            </a:xfrm>
            <a:prstGeom prst="rect">
              <a:avLst/>
            </a:prstGeom>
            <a:noFill/>
            <a:ln w="9525">
              <a:noFill/>
            </a:ln>
          </p:spPr>
        </p:pic>
        <p:grpSp>
          <p:nvGrpSpPr>
            <p:cNvPr id="6153" name="Group 2"/>
            <p:cNvGrpSpPr/>
            <p:nvPr userDrawn="1"/>
          </p:nvGrpSpPr>
          <p:grpSpPr>
            <a:xfrm>
              <a:off x="-3265" y="642457"/>
              <a:ext cx="335350" cy="5840893"/>
              <a:chOff x="-3265" y="642457"/>
              <a:chExt cx="335350" cy="5840893"/>
            </a:xfrm>
          </p:grpSpPr>
          <p:pic>
            <p:nvPicPr>
              <p:cNvPr id="6154" name="Picture 11" descr="C:\Users\Andreea\Desktop\Mankiw 7e\pics plus\purple.png"/>
              <p:cNvPicPr>
                <a:picLocks noChangeAspect="1"/>
              </p:cNvPicPr>
              <p:nvPr userDrawn="1"/>
            </p:nvPicPr>
            <p:blipFill>
              <a:blip r:embed="rId5" cstate="print"/>
              <a:stretch>
                <a:fillRect/>
              </a:stretch>
            </p:blipFill>
            <p:spPr>
              <a:xfrm>
                <a:off x="0" y="642457"/>
                <a:ext cx="319088" cy="5840893"/>
              </a:xfrm>
              <a:prstGeom prst="rect">
                <a:avLst/>
              </a:prstGeom>
              <a:noFill/>
              <a:ln w="9525">
                <a:noFill/>
              </a:ln>
            </p:spPr>
          </p:pic>
          <p:pic>
            <p:nvPicPr>
              <p:cNvPr id="6155" name="Picture 13" descr="C:\Users\Andreea\Desktop\Mankiw 7e\pics plus\case study2.png"/>
              <p:cNvPicPr>
                <a:picLocks noChangeAspect="1"/>
              </p:cNvPicPr>
              <p:nvPr userDrawn="1"/>
            </p:nvPicPr>
            <p:blipFill>
              <a:blip r:embed="rId3" cstate="print"/>
              <a:stretch>
                <a:fillRect/>
              </a:stretch>
            </p:blipFill>
            <p:spPr>
              <a:xfrm rot="-5400000">
                <a:off x="1619" y="637574"/>
                <a:ext cx="325582" cy="335350"/>
              </a:xfrm>
              <a:prstGeom prst="rect">
                <a:avLst/>
              </a:prstGeom>
              <a:noFill/>
              <a:ln w="9525">
                <a:noFill/>
              </a:ln>
            </p:spPr>
          </p:pic>
        </p:grpSp>
      </p:grpSp>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ft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anose="020B0604020202020204" pitchFamily="34" charset="0"/>
        </a:defRPr>
      </a:lvl2pPr>
      <a:lvl3pPr algn="ctr" rtl="0" eaLnBrk="0" fontAlgn="base" hangingPunct="0">
        <a:spcBef>
          <a:spcPct val="0"/>
        </a:spcBef>
        <a:spcAft>
          <a:spcPct val="0"/>
        </a:spcAft>
        <a:defRPr sz="3000">
          <a:solidFill>
            <a:srgbClr val="0D0D0D"/>
          </a:solidFill>
          <a:latin typeface="Arial" panose="020B0604020202020204" pitchFamily="34" charset="0"/>
        </a:defRPr>
      </a:lvl3pPr>
      <a:lvl4pPr algn="ctr" rtl="0" eaLnBrk="0" fontAlgn="base" hangingPunct="0">
        <a:spcBef>
          <a:spcPct val="0"/>
        </a:spcBef>
        <a:spcAft>
          <a:spcPct val="0"/>
        </a:spcAft>
        <a:defRPr sz="3000">
          <a:solidFill>
            <a:srgbClr val="0D0D0D"/>
          </a:solidFill>
          <a:latin typeface="Arial" panose="020B0604020202020204" pitchFamily="34" charset="0"/>
        </a:defRPr>
      </a:lvl4pPr>
      <a:lvl5pPr algn="ctr" rtl="0" eaLnBrk="0" fontAlgn="base" hangingPunct="0">
        <a:spcBef>
          <a:spcPct val="0"/>
        </a:spcBef>
        <a:spcAft>
          <a:spcPct val="0"/>
        </a:spcAft>
        <a:defRPr sz="3000">
          <a:solidFill>
            <a:srgbClr val="0D0D0D"/>
          </a:solidFill>
          <a:latin typeface="Arial" panose="020B0604020202020204" pitchFamily="34" charset="0"/>
        </a:defRPr>
      </a:lvl5pPr>
      <a:lvl6pPr marL="457200" algn="l" rtl="0" fontAlgn="base">
        <a:spcBef>
          <a:spcPct val="0"/>
        </a:spcBef>
        <a:spcAft>
          <a:spcPct val="0"/>
        </a:spcAft>
        <a:defRPr sz="3000">
          <a:solidFill>
            <a:srgbClr val="990000"/>
          </a:solidFill>
          <a:latin typeface="Arial" panose="020B0604020202020204" pitchFamily="34" charset="0"/>
        </a:defRPr>
      </a:lvl6pPr>
      <a:lvl7pPr marL="914400" algn="l" rtl="0" fontAlgn="base">
        <a:spcBef>
          <a:spcPct val="0"/>
        </a:spcBef>
        <a:spcAft>
          <a:spcPct val="0"/>
        </a:spcAft>
        <a:defRPr sz="3000">
          <a:solidFill>
            <a:srgbClr val="990000"/>
          </a:solidFill>
          <a:latin typeface="Arial" panose="020B0604020202020204" pitchFamily="34" charset="0"/>
        </a:defRPr>
      </a:lvl7pPr>
      <a:lvl8pPr marL="1371600" algn="l" rtl="0" fontAlgn="base">
        <a:spcBef>
          <a:spcPct val="0"/>
        </a:spcBef>
        <a:spcAft>
          <a:spcPct val="0"/>
        </a:spcAft>
        <a:defRPr sz="3000">
          <a:solidFill>
            <a:srgbClr val="990000"/>
          </a:solidFill>
          <a:latin typeface="Arial" panose="020B0604020202020204" pitchFamily="34" charset="0"/>
        </a:defRPr>
      </a:lvl8pPr>
      <a:lvl9pPr marL="1828800" algn="l" rtl="0" fontAlgn="base">
        <a:spcBef>
          <a:spcPct val="0"/>
        </a:spcBef>
        <a:spcAft>
          <a:spcPct val="0"/>
        </a:spcAft>
        <a:defRPr sz="30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7030A0"/>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spect="1"/>
          </p:cNvSpPr>
          <p:nvPr>
            <p:ph type="title"/>
          </p:nvPr>
        </p:nvSpPr>
        <p:spPr>
          <a:xfrm>
            <a:off x="2236788" y="0"/>
            <a:ext cx="6907212" cy="609600"/>
          </a:xfrm>
          <a:prstGeom prst="rect">
            <a:avLst/>
          </a:prstGeom>
          <a:noFill/>
          <a:ln w="9525">
            <a:noFill/>
          </a:ln>
        </p:spPr>
        <p:txBody>
          <a:bodyPr anchor="ctr"/>
          <a:lstStyle/>
          <a:p>
            <a:pPr lvl="0"/>
            <a:r>
              <a:rPr lang="en-US" altLang="zh-CN" dirty="0"/>
              <a:t>Appendix master title</a:t>
            </a:r>
          </a:p>
        </p:txBody>
      </p:sp>
      <p:sp>
        <p:nvSpPr>
          <p:cNvPr id="206855" name="Rectangle 7"/>
          <p:cNvSpPr>
            <a:spLocks noGrp="1" noChangeArrowheads="1"/>
          </p:cNvSpPr>
          <p:nvPr>
            <p:ph type="sldNum" sz="quarter" idx="4"/>
          </p:nvPr>
        </p:nvSpPr>
        <p:spPr bwMode="auto">
          <a:xfrm>
            <a:off x="8658225" y="6488113"/>
            <a:ext cx="485775" cy="369888"/>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742AC906-8406-49DB-A970-95900C9134B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37588"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10" name="Text Placeholder 9"/>
          <p:cNvSpPr>
            <a:spLocks noGrp="1"/>
          </p:cNvSpPr>
          <p:nvPr>
            <p:ph type="body"/>
          </p:nvPr>
        </p:nvSpPr>
        <p:spPr>
          <a:xfrm>
            <a:off x="457200" y="592138"/>
            <a:ext cx="8482013" cy="5808662"/>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pic>
        <p:nvPicPr>
          <p:cNvPr id="7174" name="Picture 11" descr="C:\Users\Andreea\Desktop\Mankiw 7e\pics plus\appendix.png"/>
          <p:cNvPicPr>
            <a:picLocks noChangeAspect="1"/>
          </p:cNvPicPr>
          <p:nvPr userDrawn="1"/>
        </p:nvPicPr>
        <p:blipFill>
          <a:blip r:embed="rId3" cstate="print"/>
          <a:stretch>
            <a:fillRect/>
          </a:stretch>
        </p:blipFill>
        <p:spPr>
          <a:xfrm>
            <a:off x="28575" y="68263"/>
            <a:ext cx="2208213" cy="523875"/>
          </a:xfrm>
          <a:prstGeom prst="rect">
            <a:avLst/>
          </a:prstGeom>
          <a:noFill/>
          <a:ln w="9525">
            <a:noFill/>
          </a:ln>
        </p:spPr>
      </p:pic>
      <p:pic>
        <p:nvPicPr>
          <p:cNvPr id="7175" name="Picture 12" descr="C:\Users\Andreea\Desktop\Mankiw 7e\pics plus\app blue.png"/>
          <p:cNvPicPr>
            <a:picLocks noChangeAspect="1"/>
          </p:cNvPicPr>
          <p:nvPr userDrawn="1"/>
        </p:nvPicPr>
        <p:blipFill>
          <a:blip r:embed="rId4" cstate="print"/>
          <a:stretch>
            <a:fillRect/>
          </a:stretch>
        </p:blipFill>
        <p:spPr>
          <a:xfrm>
            <a:off x="26988" y="552450"/>
            <a:ext cx="419100" cy="5902325"/>
          </a:xfrm>
          <a:prstGeom prst="rect">
            <a:avLst/>
          </a:prstGeom>
          <a:noFill/>
          <a:ln w="9525">
            <a:noFill/>
          </a:ln>
        </p:spPr>
      </p:pic>
      <p:grpSp>
        <p:nvGrpSpPr>
          <p:cNvPr id="7176" name="Group 1"/>
          <p:cNvGrpSpPr/>
          <p:nvPr userDrawn="1"/>
        </p:nvGrpSpPr>
        <p:grpSpPr>
          <a:xfrm>
            <a:off x="8232775" y="750888"/>
            <a:ext cx="898525" cy="5734050"/>
            <a:chOff x="8245350" y="750627"/>
            <a:chExt cx="898650" cy="5733800"/>
          </a:xfrm>
        </p:grpSpPr>
        <p:pic>
          <p:nvPicPr>
            <p:cNvPr id="7177" name="Picture 12" descr="C:\Users\Andreea\Desktop\Mankiw 7e\pics plus\app blue.png"/>
            <p:cNvPicPr>
              <a:picLocks noChangeAspect="1"/>
            </p:cNvPicPr>
            <p:nvPr userDrawn="1"/>
          </p:nvPicPr>
          <p:blipFill>
            <a:blip r:embed="rId5" cstate="print"/>
            <a:stretch>
              <a:fillRect/>
            </a:stretch>
          </p:blipFill>
          <p:spPr>
            <a:xfrm rot="5400000">
              <a:off x="6239218" y="3550615"/>
              <a:ext cx="5704767" cy="104776"/>
            </a:xfrm>
            <a:prstGeom prst="rect">
              <a:avLst/>
            </a:prstGeom>
            <a:noFill/>
            <a:ln w="9525">
              <a:noFill/>
            </a:ln>
          </p:spPr>
        </p:pic>
        <p:pic>
          <p:nvPicPr>
            <p:cNvPr id="7178" name="Picture 12" descr="C:\Users\Andreea\Desktop\Mankiw 7e\pics plus\app blue.png"/>
            <p:cNvPicPr>
              <a:picLocks noChangeAspect="1"/>
            </p:cNvPicPr>
            <p:nvPr userDrawn="1"/>
          </p:nvPicPr>
          <p:blipFill>
            <a:blip r:embed="rId5" cstate="print"/>
            <a:stretch>
              <a:fillRect/>
            </a:stretch>
          </p:blipFill>
          <p:spPr>
            <a:xfrm>
              <a:off x="8245350" y="6393299"/>
              <a:ext cx="898650" cy="91128"/>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6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ft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anose="020B0604020202020204" pitchFamily="34" charset="0"/>
        </a:defRPr>
      </a:lvl2pPr>
      <a:lvl3pPr algn="l" rtl="0" eaLnBrk="0" fontAlgn="base" hangingPunct="0">
        <a:spcBef>
          <a:spcPct val="0"/>
        </a:spcBef>
        <a:spcAft>
          <a:spcPct val="0"/>
        </a:spcAft>
        <a:defRPr sz="3400">
          <a:solidFill>
            <a:schemeClr val="tx1"/>
          </a:solidFill>
          <a:latin typeface="Arial" panose="020B0604020202020204" pitchFamily="34" charset="0"/>
        </a:defRPr>
      </a:lvl3pPr>
      <a:lvl4pPr algn="l" rtl="0" eaLnBrk="0" fontAlgn="base" hangingPunct="0">
        <a:spcBef>
          <a:spcPct val="0"/>
        </a:spcBef>
        <a:spcAft>
          <a:spcPct val="0"/>
        </a:spcAft>
        <a:defRPr sz="3400">
          <a:solidFill>
            <a:schemeClr val="tx1"/>
          </a:solidFill>
          <a:latin typeface="Arial" panose="020B0604020202020204" pitchFamily="34" charset="0"/>
        </a:defRPr>
      </a:lvl4pPr>
      <a:lvl5pPr algn="l" rtl="0" eaLnBrk="0" fontAlgn="base" hangingPunct="0">
        <a:spcBef>
          <a:spcPct val="0"/>
        </a:spcBef>
        <a:spcAft>
          <a:spcPct val="0"/>
        </a:spcAft>
        <a:defRPr sz="3400">
          <a:solidFill>
            <a:schemeClr val="tx1"/>
          </a:solidFill>
          <a:latin typeface="Arial" panose="020B0604020202020204" pitchFamily="34" charset="0"/>
        </a:defRPr>
      </a:lvl5pPr>
      <a:lvl6pPr marL="457200" algn="l" rtl="0" fontAlgn="base">
        <a:spcBef>
          <a:spcPct val="0"/>
        </a:spcBef>
        <a:spcAft>
          <a:spcPct val="0"/>
        </a:spcAft>
        <a:defRPr sz="3400">
          <a:solidFill>
            <a:srgbClr val="990000"/>
          </a:solidFill>
          <a:latin typeface="Arial" panose="020B0604020202020204" pitchFamily="34" charset="0"/>
        </a:defRPr>
      </a:lvl6pPr>
      <a:lvl7pPr marL="914400" algn="l" rtl="0" fontAlgn="base">
        <a:spcBef>
          <a:spcPct val="0"/>
        </a:spcBef>
        <a:spcAft>
          <a:spcPct val="0"/>
        </a:spcAft>
        <a:defRPr sz="3400">
          <a:solidFill>
            <a:srgbClr val="990000"/>
          </a:solidFill>
          <a:latin typeface="Arial" panose="020B0604020202020204" pitchFamily="34" charset="0"/>
        </a:defRPr>
      </a:lvl7pPr>
      <a:lvl8pPr marL="1371600" algn="l" rtl="0" fontAlgn="base">
        <a:spcBef>
          <a:spcPct val="0"/>
        </a:spcBef>
        <a:spcAft>
          <a:spcPct val="0"/>
        </a:spcAft>
        <a:defRPr sz="3400">
          <a:solidFill>
            <a:srgbClr val="990000"/>
          </a:solidFill>
          <a:latin typeface="Arial" panose="020B0604020202020204" pitchFamily="34" charset="0"/>
        </a:defRPr>
      </a:lvl8pPr>
      <a:lvl9pPr marL="1828800" algn="l" rtl="0" fontAlgn="base">
        <a:spcBef>
          <a:spcPct val="0"/>
        </a:spcBef>
        <a:spcAft>
          <a:spcPct val="0"/>
        </a:spcAft>
        <a:defRPr sz="34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E130E30-8837-421F-B8D8-3BCF49CF680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8198"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8199" name="Picture 7" descr="C:\Users\Andreea\Desktop\Mankiw 7e\pics plus\ch1.png"/>
          <p:cNvPicPr>
            <a:picLocks noChangeAspect="1"/>
          </p:cNvPicPr>
          <p:nvPr userDrawn="1"/>
        </p:nvPicPr>
        <p:blipFill>
          <a:blip r:embed="rId3"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A6E0F71-7570-4129-9ADC-23C4E52BCE23}"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922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9223" name="Picture 7" descr="C:\Users\Andreea\Desktop\Mankiw 7e\pics plus\ch1.png"/>
          <p:cNvPicPr>
            <a:picLocks noChangeAspect="1"/>
          </p:cNvPicPr>
          <p:nvPr userDrawn="1"/>
        </p:nvPicPr>
        <p:blipFill>
          <a:blip r:embed="rId4"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6" r:id="rId1"/>
    <p:sldLayoutId id="2147483667"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1.xml"/><Relationship Id="rId7"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tags" Target="../tags/tag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8" Type="http://schemas.openxmlformats.org/officeDocument/2006/relationships/image" Target="../media/image3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11.xml"/><Relationship Id="rId1" Type="http://schemas.openxmlformats.org/officeDocument/2006/relationships/vmlDrawing" Target="../drawings/vmlDrawing1.vml"/><Relationship Id="rId6" Type="http://schemas.openxmlformats.org/officeDocument/2006/relationships/image" Target="../media/image34.wmf"/><Relationship Id="rId5" Type="http://schemas.openxmlformats.org/officeDocument/2006/relationships/oleObject" Target="../embeddings/oleObject2.bin"/><Relationship Id="rId4" Type="http://schemas.openxmlformats.org/officeDocument/2006/relationships/image" Target="../media/image33.wmf"/><Relationship Id="rId9"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8435" name="Picture 2" descr="E:\彭鹤翔\学工组\logo\经济学院.png"/>
          <p:cNvPicPr>
            <a:picLocks noChangeAspect="1"/>
          </p:cNvPicPr>
          <p:nvPr/>
        </p:nvPicPr>
        <p:blipFill>
          <a:blip r:embed="rId4" cstate="print"/>
          <a:stretch>
            <a:fillRect/>
          </a:stretch>
        </p:blipFill>
        <p:spPr>
          <a:xfrm>
            <a:off x="7740650" y="911225"/>
            <a:ext cx="1368425" cy="357188"/>
          </a:xfrm>
          <a:prstGeom prst="rect">
            <a:avLst/>
          </a:prstGeom>
          <a:noFill/>
          <a:ln w="9525">
            <a:noFill/>
          </a:ln>
        </p:spPr>
      </p:pic>
      <p:pic>
        <p:nvPicPr>
          <p:cNvPr id="18436" name="Picture 3" descr="E:\彭鹤翔\学工组\logo\xiaozi1.png"/>
          <p:cNvPicPr>
            <a:picLocks noChangeAspect="1"/>
          </p:cNvPicPr>
          <p:nvPr/>
        </p:nvPicPr>
        <p:blipFill>
          <a:blip r:embed="rId5" cstate="print"/>
          <a:stretch>
            <a:fillRect/>
          </a:stretch>
        </p:blipFill>
        <p:spPr>
          <a:xfrm>
            <a:off x="539750" y="860425"/>
            <a:ext cx="1422400" cy="407988"/>
          </a:xfrm>
          <a:prstGeom prst="rect">
            <a:avLst/>
          </a:prstGeom>
          <a:noFill/>
          <a:ln w="9525">
            <a:noFill/>
          </a:ln>
        </p:spPr>
      </p:pic>
      <p:pic>
        <p:nvPicPr>
          <p:cNvPr id="18437" name="Picture 5" descr="http://one.hust.edu.cn/dcp/uploadfiles/hustResource/hust/xiaohui.png"/>
          <p:cNvPicPr>
            <a:picLocks noChangeAspect="1"/>
          </p:cNvPicPr>
          <p:nvPr/>
        </p:nvPicPr>
        <p:blipFill>
          <a:blip r:embed="rId6" cstate="print"/>
          <a:stretch>
            <a:fillRect/>
          </a:stretch>
        </p:blipFill>
        <p:spPr>
          <a:xfrm>
            <a:off x="34925" y="860425"/>
            <a:ext cx="542925" cy="427038"/>
          </a:xfrm>
          <a:prstGeom prst="rect">
            <a:avLst/>
          </a:prstGeom>
          <a:noFill/>
          <a:ln w="9525">
            <a:noFill/>
          </a:ln>
        </p:spPr>
      </p:pic>
      <p:sp>
        <p:nvSpPr>
          <p:cNvPr id="18438" name="TextBox 2"/>
          <p:cNvSpPr txBox="1"/>
          <p:nvPr/>
        </p:nvSpPr>
        <p:spPr>
          <a:xfrm>
            <a:off x="2884013" y="4880046"/>
            <a:ext cx="3994459" cy="6463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chemeClr val="tx1"/>
                </a:solidFill>
                <a:latin typeface="楷体" panose="02010609060101010101" pitchFamily="49" charset="-122"/>
                <a:ea typeface="楷体" panose="02010609060101010101" pitchFamily="49" charset="-122"/>
              </a:rPr>
              <a:t>经济学院  杜  立</a:t>
            </a:r>
          </a:p>
        </p:txBody>
      </p:sp>
      <p:sp>
        <p:nvSpPr>
          <p:cNvPr id="18439" name="TextBox 3"/>
          <p:cNvSpPr txBox="1"/>
          <p:nvPr/>
        </p:nvSpPr>
        <p:spPr>
          <a:xfrm>
            <a:off x="139700" y="3284538"/>
            <a:ext cx="8964613" cy="1840056"/>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50000"/>
              </a:lnSpc>
              <a:spcBef>
                <a:spcPct val="0"/>
              </a:spcBef>
              <a:buNone/>
            </a:pPr>
            <a:r>
              <a:rPr lang="zh-CN" altLang="en-US" sz="5400" b="1" dirty="0">
                <a:solidFill>
                  <a:srgbClr val="0070C0"/>
                </a:solidFill>
                <a:latin typeface="微软雅黑" panose="020B0503020204020204" pitchFamily="34" charset="-122"/>
                <a:ea typeface="微软雅黑" panose="020B0503020204020204" pitchFamily="34" charset="-122"/>
              </a:rPr>
              <a:t>第四讲：为什么要鼓励竞争</a:t>
            </a:r>
            <a:r>
              <a:rPr lang="en-US" altLang="zh-CN" sz="5400" b="1" dirty="0">
                <a:solidFill>
                  <a:srgbClr val="0070C0"/>
                </a:solidFill>
                <a:latin typeface="微软雅黑" panose="020B0503020204020204" pitchFamily="34" charset="-122"/>
                <a:ea typeface="微软雅黑" panose="020B0503020204020204" pitchFamily="34" charset="-122"/>
              </a:rPr>
              <a:t>?</a:t>
            </a:r>
          </a:p>
          <a:p>
            <a:pPr marL="0" lvl="0" indent="0" algn="ctr" eaLnBrk="1" hangingPunct="1">
              <a:lnSpc>
                <a:spcPct val="150000"/>
              </a:lnSpc>
              <a:spcBef>
                <a:spcPct val="0"/>
              </a:spcBef>
              <a:buNone/>
            </a:pPr>
            <a:endParaRPr lang="en-US" altLang="zh-CN" sz="2400" dirty="0">
              <a:solidFill>
                <a:srgbClr val="0070C0"/>
              </a:solidFill>
              <a:latin typeface="华文新魏" panose="02010800040101010101" pitchFamily="2" charset="-122"/>
              <a:ea typeface="华文新魏" panose="02010800040101010101" pitchFamily="2" charset="-122"/>
            </a:endParaRPr>
          </a:p>
        </p:txBody>
      </p:sp>
      <p:grpSp>
        <p:nvGrpSpPr>
          <p:cNvPr id="18440" name="组合 8"/>
          <p:cNvGrpSpPr/>
          <p:nvPr/>
        </p:nvGrpSpPr>
        <p:grpSpPr>
          <a:xfrm>
            <a:off x="17463" y="1373188"/>
            <a:ext cx="9109075" cy="2012950"/>
            <a:chOff x="-1" y="481265"/>
            <a:chExt cx="9108505" cy="2012678"/>
          </a:xfrm>
        </p:grpSpPr>
        <p:pic>
          <p:nvPicPr>
            <p:cNvPr id="18445" name="图片 5"/>
            <p:cNvPicPr>
              <a:picLocks noChangeAspect="1"/>
            </p:cNvPicPr>
            <p:nvPr/>
          </p:nvPicPr>
          <p:blipFill>
            <a:blip r:embed="rId7" cstate="print"/>
            <a:stretch>
              <a:fillRect/>
            </a:stretch>
          </p:blipFill>
          <p:spPr>
            <a:xfrm>
              <a:off x="3053316" y="481265"/>
              <a:ext cx="3048006" cy="2012678"/>
            </a:xfrm>
            <a:prstGeom prst="rect">
              <a:avLst/>
            </a:prstGeom>
            <a:noFill/>
            <a:ln w="9525">
              <a:noFill/>
            </a:ln>
          </p:spPr>
        </p:pic>
        <p:pic>
          <p:nvPicPr>
            <p:cNvPr id="18446" name="图片 6"/>
            <p:cNvPicPr>
              <a:picLocks noChangeAspect="1"/>
            </p:cNvPicPr>
            <p:nvPr/>
          </p:nvPicPr>
          <p:blipFill>
            <a:blip r:embed="rId8" cstate="print"/>
            <a:stretch>
              <a:fillRect/>
            </a:stretch>
          </p:blipFill>
          <p:spPr>
            <a:xfrm>
              <a:off x="-1" y="489155"/>
              <a:ext cx="3053317" cy="2004788"/>
            </a:xfrm>
            <a:prstGeom prst="rect">
              <a:avLst/>
            </a:prstGeom>
            <a:noFill/>
            <a:ln w="9525">
              <a:noFill/>
            </a:ln>
          </p:spPr>
        </p:pic>
        <p:pic>
          <p:nvPicPr>
            <p:cNvPr id="18447" name="图片 7"/>
            <p:cNvPicPr>
              <a:picLocks noChangeAspect="1"/>
            </p:cNvPicPr>
            <p:nvPr/>
          </p:nvPicPr>
          <p:blipFill>
            <a:blip r:embed="rId9" cstate="print"/>
            <a:stretch>
              <a:fillRect/>
            </a:stretch>
          </p:blipFill>
          <p:spPr>
            <a:xfrm>
              <a:off x="6101322" y="483518"/>
              <a:ext cx="3007182" cy="2004788"/>
            </a:xfrm>
            <a:prstGeom prst="rect">
              <a:avLst/>
            </a:prstGeom>
            <a:noFill/>
            <a:ln w="9525">
              <a:noFill/>
            </a:ln>
          </p:spPr>
        </p:pic>
      </p:grpSp>
      <p:sp>
        <p:nvSpPr>
          <p:cNvPr id="11" name="对角圆角矩形 10"/>
          <p:cNvSpPr/>
          <p:nvPr/>
        </p:nvSpPr>
        <p:spPr>
          <a:xfrm>
            <a:off x="-4762" y="1384300"/>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7" name="对角圆角矩形 16"/>
          <p:cNvSpPr/>
          <p:nvPr/>
        </p:nvSpPr>
        <p:spPr>
          <a:xfrm>
            <a:off x="6967538" y="138430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8" name="矩形 17"/>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8444" name="灯片编号占位符 1"/>
          <p:cNvSpPr txBox="1">
            <a:spLocks noGrp="1"/>
          </p:cNvSpPr>
          <p:nvPr>
            <p:ph type="sldNum" sz="quarter" idx="4"/>
          </p:nvPr>
        </p:nvSpPr>
        <p:spPr>
          <a:xfrm>
            <a:off x="6992938" y="5726114"/>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1</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4576" y="130176"/>
            <a:ext cx="8094662" cy="860425"/>
          </a:xfrm>
        </p:spPr>
        <p:txBody>
          <a:bodyPr vert="horz" wrap="square" lIns="91440" tIns="45720" rIns="91440" bIns="45720" anchor="t"/>
          <a:lstStyle/>
          <a:p>
            <a:pPr eaLnBrk="1" hangingPunct="1"/>
            <a:br>
              <a:rPr lang="zh-CN" altLang="en-US" b="1" dirty="0">
                <a:solidFill>
                  <a:srgbClr val="C00000"/>
                </a:solidFill>
                <a:latin typeface="微软雅黑" panose="020B0503020204020204" pitchFamily="34" charset="-122"/>
                <a:ea typeface="微软雅黑" panose="020B0503020204020204" pitchFamily="34" charset="-122"/>
              </a:rPr>
            </a:br>
            <a:br>
              <a:rPr lang="en-US" altLang="zh-CN"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10</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6" name="矩形 5"/>
          <p:cNvSpPr/>
          <p:nvPr/>
        </p:nvSpPr>
        <p:spPr>
          <a:xfrm>
            <a:off x="365672" y="1300473"/>
            <a:ext cx="4118435"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2</a:t>
            </a:r>
            <a:r>
              <a:rPr lang="zh-CN" altLang="en-US" sz="3200" b="1" dirty="0">
                <a:solidFill>
                  <a:srgbClr val="C00000"/>
                </a:solidFill>
                <a:latin typeface="微软雅黑" panose="020B0503020204020204" pitchFamily="34" charset="-122"/>
                <a:ea typeface="微软雅黑" panose="020B0503020204020204" pitchFamily="34" charset="-122"/>
              </a:rPr>
              <a:t>）垄断形成的原因</a:t>
            </a:r>
          </a:p>
        </p:txBody>
      </p:sp>
      <p:sp>
        <p:nvSpPr>
          <p:cNvPr id="8" name="Rectangle 3"/>
          <p:cNvSpPr txBox="1">
            <a:spLocks noChangeArrowheads="1"/>
          </p:cNvSpPr>
          <p:nvPr/>
        </p:nvSpPr>
        <p:spPr>
          <a:xfrm>
            <a:off x="808612" y="1994887"/>
            <a:ext cx="8134350" cy="3168264"/>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资源独占	</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0" indent="0" eaLnBrk="1" hangingPunct="1">
              <a:buNone/>
            </a:pPr>
            <a:endParaRPr lang="zh-CN" altLang="en-US" sz="2400" b="1" dirty="0">
              <a:solidFill>
                <a:srgbClr val="005EA4"/>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政府授予特权</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0" indent="0" eaLnBrk="1" hangingPunct="1">
              <a:buNone/>
            </a:pPr>
            <a:endParaRPr lang="zh-CN" altLang="en-US" sz="2400" b="1" dirty="0">
              <a:solidFill>
                <a:srgbClr val="005EA4"/>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技术、成本等进入障碍</a:t>
            </a:r>
          </a:p>
        </p:txBody>
      </p:sp>
      <p:sp>
        <p:nvSpPr>
          <p:cNvPr id="10" name="标题 1"/>
          <p:cNvSpPr txBox="1"/>
          <p:nvPr/>
        </p:nvSpPr>
        <p:spPr>
          <a:xfrm>
            <a:off x="848300" y="368423"/>
            <a:ext cx="8094662" cy="860425"/>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b="1" kern="0">
                <a:ea typeface="宋体" panose="02010600030101010101" pitchFamily="2" charset="-122"/>
              </a:rPr>
              <a:t>从完全竞争到完全垄断</a:t>
            </a:r>
            <a:br>
              <a:rPr lang="zh-CN" altLang="en-US" kern="0">
                <a:latin typeface="微软雅黑" panose="020B0503020204020204" pitchFamily="34" charset="-122"/>
                <a:ea typeface="微软雅黑" panose="020B0503020204020204" pitchFamily="34" charset="-122"/>
              </a:rPr>
            </a:br>
            <a:endParaRPr lang="zh-CN" altLang="en-US" kern="0" dirty="0"/>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anim calcmode="lin" valueType="num">
                                      <p:cBhvr additive="base">
                                        <p:cTn id="19"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4576" y="130176"/>
            <a:ext cx="8094662" cy="860425"/>
          </a:xfrm>
        </p:spPr>
        <p:txBody>
          <a:bodyPr vert="horz" wrap="square" lIns="91440" tIns="45720" rIns="91440" bIns="45720" anchor="t"/>
          <a:lstStyle/>
          <a:p>
            <a:pPr eaLnBrk="1" hangingPunct="1"/>
            <a:br>
              <a:rPr lang="zh-CN" altLang="en-US" b="1" dirty="0">
                <a:latin typeface="微软雅黑" panose="020B0503020204020204" pitchFamily="34" charset="-122"/>
                <a:ea typeface="微软雅黑" panose="020B0503020204020204" pitchFamily="34" charset="-122"/>
              </a:rPr>
            </a:br>
            <a:br>
              <a:rPr lang="en-US" altLang="zh-CN" b="1"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11</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6" name="矩形 5"/>
          <p:cNvSpPr/>
          <p:nvPr/>
        </p:nvSpPr>
        <p:spPr>
          <a:xfrm>
            <a:off x="428798" y="1222245"/>
            <a:ext cx="534954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3</a:t>
            </a:r>
            <a:r>
              <a:rPr lang="zh-CN" altLang="en-US" sz="3200" b="1" dirty="0">
                <a:solidFill>
                  <a:srgbClr val="C00000"/>
                </a:solidFill>
                <a:latin typeface="微软雅黑" panose="020B0503020204020204" pitchFamily="34" charset="-122"/>
                <a:ea typeface="微软雅黑" panose="020B0503020204020204" pitchFamily="34" charset="-122"/>
              </a:rPr>
              <a:t>）垄断厂商的生产与定价</a:t>
            </a:r>
          </a:p>
        </p:txBody>
      </p:sp>
      <p:sp>
        <p:nvSpPr>
          <p:cNvPr id="8" name="Rectangle 3"/>
          <p:cNvSpPr txBox="1">
            <a:spLocks noChangeArrowheads="1"/>
          </p:cNvSpPr>
          <p:nvPr/>
        </p:nvSpPr>
        <p:spPr>
          <a:xfrm>
            <a:off x="683676" y="3283486"/>
            <a:ext cx="8229600" cy="2520210"/>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eaLnBrk="1" hangingPunct="1">
              <a:buFont typeface="+mj-lt"/>
              <a:buAutoNum type="alphaLcParenR"/>
            </a:pPr>
            <a:r>
              <a:rPr lang="zh-CN" altLang="en-US" sz="2400" b="1" dirty="0">
                <a:solidFill>
                  <a:srgbClr val="005EA4"/>
                </a:solidFill>
                <a:latin typeface="微软雅黑" panose="020B0503020204020204" pitchFamily="34" charset="-122"/>
                <a:ea typeface="微软雅黑" panose="020B0503020204020204" pitchFamily="34" charset="-122"/>
              </a:rPr>
              <a:t>垄断厂商的需求曲线：因为垄断厂商是市场上唯一的生产者，所以垄断厂商的需求曲线就是市场的需求曲线。</a:t>
            </a:r>
          </a:p>
          <a:p>
            <a:pPr marL="457200" indent="-457200" eaLnBrk="1" hangingPunct="1">
              <a:buFont typeface="+mj-lt"/>
              <a:buAutoNum type="alphaLcParenR"/>
            </a:pPr>
            <a:r>
              <a:rPr lang="zh-CN" altLang="en-US" sz="2400" b="1" dirty="0">
                <a:solidFill>
                  <a:srgbClr val="005EA4"/>
                </a:solidFill>
                <a:latin typeface="微软雅黑" panose="020B0503020204020204" pitchFamily="34" charset="-122"/>
                <a:ea typeface="微软雅黑" panose="020B0503020204020204" pitchFamily="34" charset="-122"/>
              </a:rPr>
              <a:t> 垄断厂商的边际收益：如果垄断厂商增加生产，所销售的所有单位的价格都将下降，所以边际收益总是小于价格。</a:t>
            </a:r>
          </a:p>
          <a:p>
            <a:pPr eaLnBrk="1" hangingPunct="1">
              <a:buFont typeface="Wingdings" panose="05000000000000000000" pitchFamily="2" charset="2"/>
              <a:buChar char="l"/>
            </a:pPr>
            <a:endParaRPr lang="en-US" altLang="zh-CN" sz="2400" b="1" dirty="0">
              <a:solidFill>
                <a:srgbClr val="005EA4"/>
              </a:solidFill>
              <a:latin typeface="微软雅黑" panose="020B0503020204020204" pitchFamily="34" charset="-122"/>
              <a:ea typeface="微软雅黑" panose="020B0503020204020204" pitchFamily="34" charset="-122"/>
            </a:endParaRPr>
          </a:p>
        </p:txBody>
      </p:sp>
      <p:sp>
        <p:nvSpPr>
          <p:cNvPr id="9" name="矩形 8"/>
          <p:cNvSpPr/>
          <p:nvPr/>
        </p:nvSpPr>
        <p:spPr>
          <a:xfrm>
            <a:off x="683676" y="2466685"/>
            <a:ext cx="4839786" cy="461665"/>
          </a:xfrm>
          <a:prstGeom prst="rect">
            <a:avLst/>
          </a:prstGeom>
        </p:spPr>
        <p:txBody>
          <a:bodyPr wrap="none">
            <a:spAutoFit/>
          </a:bodyPr>
          <a:lstStyle/>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垄断厂商的需求曲线及边际收益</a:t>
            </a:r>
          </a:p>
        </p:txBody>
      </p:sp>
      <p:sp>
        <p:nvSpPr>
          <p:cNvPr id="10" name="标题 1"/>
          <p:cNvSpPr txBox="1"/>
          <p:nvPr/>
        </p:nvSpPr>
        <p:spPr>
          <a:xfrm>
            <a:off x="848300" y="368423"/>
            <a:ext cx="8094662" cy="860425"/>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b="1" kern="0">
                <a:ea typeface="宋体" panose="02010600030101010101" pitchFamily="2" charset="-122"/>
              </a:rPr>
              <a:t>从完全竞争到完全垄断</a:t>
            </a:r>
            <a:br>
              <a:rPr lang="zh-CN" altLang="en-US" kern="0">
                <a:latin typeface="微软雅黑" panose="020B0503020204020204" pitchFamily="34" charset="-122"/>
                <a:ea typeface="微软雅黑" panose="020B0503020204020204" pitchFamily="34" charset="-122"/>
              </a:rPr>
            </a:br>
            <a:endParaRPr lang="zh-CN" altLang="en-US" kern="0" dirty="0"/>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44576" y="130176"/>
            <a:ext cx="8094662" cy="860425"/>
          </a:xfrm>
        </p:spPr>
        <p:txBody>
          <a:bodyPr vert="horz" wrap="square" lIns="91440" tIns="45720" rIns="91440" bIns="45720" anchor="t"/>
          <a:lstStyle/>
          <a:p>
            <a:pPr eaLnBrk="1" hangingPunct="1"/>
            <a:br>
              <a:rPr lang="zh-CN" altLang="en-US" b="1" dirty="0">
                <a:latin typeface="微软雅黑" panose="020B0503020204020204" pitchFamily="34" charset="-122"/>
                <a:ea typeface="微软雅黑" panose="020B0503020204020204" pitchFamily="34" charset="-122"/>
              </a:rPr>
            </a:br>
            <a:br>
              <a:rPr lang="en-US" altLang="zh-CN" b="1"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12</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 name="Rectangle 3"/>
          <p:cNvSpPr txBox="1">
            <a:spLocks noChangeArrowheads="1"/>
          </p:cNvSpPr>
          <p:nvPr/>
        </p:nvSpPr>
        <p:spPr>
          <a:xfrm>
            <a:off x="683676" y="2714657"/>
            <a:ext cx="8229600" cy="2122827"/>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457200" indent="-457200" eaLnBrk="1" hangingPunct="1">
              <a:buFont typeface="+mj-lt"/>
              <a:buAutoNum type="alphaLcParenR"/>
            </a:pPr>
            <a:r>
              <a:rPr lang="en-US" altLang="zh-CN" sz="2400" b="1" dirty="0">
                <a:solidFill>
                  <a:srgbClr val="005EA4"/>
                </a:solidFill>
                <a:latin typeface="微软雅黑" panose="020B0503020204020204" pitchFamily="34" charset="-122"/>
                <a:ea typeface="微软雅黑" panose="020B0503020204020204" pitchFamily="34" charset="-122"/>
              </a:rPr>
              <a:t>MR=MC&lt;P;</a:t>
            </a:r>
          </a:p>
          <a:p>
            <a:pPr marL="457200" indent="-457200" eaLnBrk="1" hangingPunct="1">
              <a:buFont typeface="+mj-lt"/>
              <a:buAutoNum type="alphaLcParenR"/>
            </a:pPr>
            <a:endParaRPr lang="zh-CN" altLang="en-US" sz="2400" b="1" dirty="0">
              <a:solidFill>
                <a:srgbClr val="005EA4"/>
              </a:solidFill>
              <a:latin typeface="微软雅黑" panose="020B0503020204020204" pitchFamily="34" charset="-122"/>
              <a:ea typeface="微软雅黑" panose="020B0503020204020204" pitchFamily="34" charset="-122"/>
            </a:endParaRPr>
          </a:p>
          <a:p>
            <a:pPr marL="457200" indent="-457200" eaLnBrk="1" hangingPunct="1">
              <a:buFont typeface="+mj-lt"/>
              <a:buAutoNum type="alphaLcParenR"/>
            </a:pPr>
            <a:r>
              <a:rPr lang="en-US" altLang="zh-CN" sz="2400" b="1" dirty="0">
                <a:solidFill>
                  <a:srgbClr val="005EA4"/>
                </a:solidFill>
                <a:latin typeface="微软雅黑" panose="020B0503020204020204" pitchFamily="34" charset="-122"/>
                <a:ea typeface="微软雅黑" panose="020B0503020204020204" pitchFamily="34" charset="-122"/>
              </a:rPr>
              <a:t>P&gt;ATC, </a:t>
            </a:r>
            <a:r>
              <a:rPr lang="zh-CN" altLang="en-US" sz="2400" b="1" dirty="0">
                <a:solidFill>
                  <a:srgbClr val="005EA4"/>
                </a:solidFill>
                <a:latin typeface="微软雅黑" panose="020B0503020204020204" pitchFamily="34" charset="-122"/>
                <a:ea typeface="微软雅黑" panose="020B0503020204020204" pitchFamily="34" charset="-122"/>
              </a:rPr>
              <a:t>存在垄断利润</a:t>
            </a:r>
            <a:endParaRPr lang="en-US" altLang="zh-CN" sz="2400" b="1" dirty="0">
              <a:solidFill>
                <a:srgbClr val="005EA4"/>
              </a:solidFill>
              <a:latin typeface="微软雅黑" panose="020B0503020204020204" pitchFamily="34" charset="-122"/>
              <a:ea typeface="微软雅黑" panose="020B0503020204020204" pitchFamily="34" charset="-122"/>
            </a:endParaRPr>
          </a:p>
        </p:txBody>
      </p:sp>
      <p:sp>
        <p:nvSpPr>
          <p:cNvPr id="9" name="矩形 8"/>
          <p:cNvSpPr/>
          <p:nvPr/>
        </p:nvSpPr>
        <p:spPr>
          <a:xfrm>
            <a:off x="683676" y="1556254"/>
            <a:ext cx="6809878" cy="830997"/>
          </a:xfrm>
          <a:prstGeom prst="rect">
            <a:avLst/>
          </a:prstGeom>
        </p:spPr>
        <p:txBody>
          <a:bodyPr wrap="none">
            <a:spAutoFit/>
          </a:bodyPr>
          <a:lstStyle/>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垄断厂商的生产决策：</a:t>
            </a:r>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                  </a:t>
            </a:r>
            <a:r>
              <a:rPr lang="zh-CN" altLang="en-US" sz="2400" b="1" dirty="0">
                <a:solidFill>
                  <a:srgbClr val="005EA4"/>
                </a:solidFill>
                <a:latin typeface="微软雅黑" panose="020B0503020204020204" pitchFamily="34" charset="-122"/>
                <a:ea typeface="微软雅黑" panose="020B0503020204020204" pitchFamily="34" charset="-122"/>
              </a:rPr>
              <a:t>边际收益（</a:t>
            </a:r>
            <a:r>
              <a:rPr lang="en-US" altLang="zh-CN" sz="2400" b="1" dirty="0">
                <a:solidFill>
                  <a:srgbClr val="005EA4"/>
                </a:solidFill>
                <a:latin typeface="微软雅黑" panose="020B0503020204020204" pitchFamily="34" charset="-122"/>
                <a:ea typeface="微软雅黑" panose="020B0503020204020204" pitchFamily="34" charset="-122"/>
              </a:rPr>
              <a:t>MR</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a:t>
            </a:r>
            <a:r>
              <a:rPr lang="zh-CN" altLang="en-US" sz="2400" b="1" dirty="0">
                <a:solidFill>
                  <a:srgbClr val="005EA4"/>
                </a:solidFill>
                <a:latin typeface="微软雅黑" panose="020B0503020204020204" pitchFamily="34" charset="-122"/>
                <a:ea typeface="微软雅黑" panose="020B0503020204020204" pitchFamily="34" charset="-122"/>
              </a:rPr>
              <a:t>边际成本（</a:t>
            </a:r>
            <a:r>
              <a:rPr lang="en-US" altLang="zh-CN" sz="2400" b="1" dirty="0">
                <a:solidFill>
                  <a:srgbClr val="005EA4"/>
                </a:solidFill>
                <a:latin typeface="微软雅黑" panose="020B0503020204020204" pitchFamily="34" charset="-122"/>
                <a:ea typeface="微软雅黑" panose="020B0503020204020204" pitchFamily="34" charset="-122"/>
              </a:rPr>
              <a:t>MC</a:t>
            </a:r>
            <a:r>
              <a:rPr lang="zh-CN" altLang="en-US" sz="2400" b="1" dirty="0">
                <a:solidFill>
                  <a:srgbClr val="005EA4"/>
                </a:solidFill>
                <a:latin typeface="微软雅黑" panose="020B0503020204020204" pitchFamily="34" charset="-122"/>
                <a:ea typeface="微软雅黑" panose="020B0503020204020204" pitchFamily="34" charset="-122"/>
              </a:rPr>
              <a:t>）</a:t>
            </a:r>
          </a:p>
        </p:txBody>
      </p:sp>
      <p:sp>
        <p:nvSpPr>
          <p:cNvPr id="10" name="标题 1"/>
          <p:cNvSpPr txBox="1"/>
          <p:nvPr/>
        </p:nvSpPr>
        <p:spPr>
          <a:xfrm>
            <a:off x="848300" y="368423"/>
            <a:ext cx="8094662" cy="860425"/>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b="1" kern="0" dirty="0">
                <a:ea typeface="宋体" panose="02010600030101010101" pitchFamily="2" charset="-122"/>
              </a:rPr>
              <a:t>从完全竞争到完全垄断</a:t>
            </a:r>
            <a:br>
              <a:rPr lang="zh-CN" altLang="en-US" kern="0" dirty="0">
                <a:latin typeface="微软雅黑" panose="020B0503020204020204" pitchFamily="34" charset="-122"/>
                <a:ea typeface="微软雅黑" panose="020B0503020204020204" pitchFamily="34" charset="-122"/>
              </a:rPr>
            </a:br>
            <a:endParaRPr lang="zh-CN" altLang="en-US" kern="0" dirty="0"/>
          </a:p>
        </p:txBody>
      </p:sp>
    </p:spTree>
    <p:extLst>
      <p:ext uri="{BB962C8B-B14F-4D97-AF65-F5344CB8AC3E}">
        <p14:creationId xmlns:p14="http://schemas.microsoft.com/office/powerpoint/2010/main" val="790255882"/>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13</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6" name="矩形 5"/>
          <p:cNvSpPr/>
          <p:nvPr/>
        </p:nvSpPr>
        <p:spPr>
          <a:xfrm>
            <a:off x="276578" y="1900346"/>
            <a:ext cx="302198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1</a:t>
            </a:r>
            <a:r>
              <a:rPr lang="zh-CN" altLang="en-US" sz="3200" b="1" dirty="0">
                <a:solidFill>
                  <a:srgbClr val="C00000"/>
                </a:solidFill>
                <a:latin typeface="微软雅黑" panose="020B0503020204020204" pitchFamily="34" charset="-122"/>
                <a:ea typeface="微软雅黑" panose="020B0503020204020204" pitchFamily="34" charset="-122"/>
              </a:rPr>
              <a:t>）垄断竞争 </a:t>
            </a:r>
          </a:p>
        </p:txBody>
      </p:sp>
      <p:sp>
        <p:nvSpPr>
          <p:cNvPr id="8" name="Rectangle 3"/>
          <p:cNvSpPr txBox="1">
            <a:spLocks noChangeArrowheads="1"/>
          </p:cNvSpPr>
          <p:nvPr/>
        </p:nvSpPr>
        <p:spPr>
          <a:xfrm>
            <a:off x="420688" y="2653845"/>
            <a:ext cx="8458200" cy="3312276"/>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定义：许多出售相似而不同产品的企业的市场结构。</a:t>
            </a:r>
          </a:p>
          <a:p>
            <a:pPr eaLnBrk="1" hangingPunct="1">
              <a:lnSpc>
                <a:spcPct val="90000"/>
              </a:lnSpc>
              <a:buClr>
                <a:srgbClr val="005EA4"/>
              </a:buClr>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市场特征	</a:t>
            </a:r>
          </a:p>
          <a:p>
            <a:pPr marL="457200" indent="-457200" eaLnBrk="1" hangingPunct="1">
              <a:lnSpc>
                <a:spcPct val="90000"/>
              </a:lnSpc>
              <a:buFont typeface="+mj-lt"/>
              <a:buAutoNum type="alphaLcParenR"/>
            </a:pPr>
            <a:r>
              <a:rPr lang="zh-CN" altLang="en-US" sz="2400" b="1" dirty="0">
                <a:solidFill>
                  <a:srgbClr val="005EA4"/>
                </a:solidFill>
                <a:latin typeface="微软雅黑" panose="020B0503020204020204" pitchFamily="34" charset="-122"/>
                <a:ea typeface="微软雅黑" panose="020B0503020204020204" pitchFamily="34" charset="-122"/>
              </a:rPr>
              <a:t>许多卖者：有许多企业争夺同样的顾客群体。</a:t>
            </a:r>
          </a:p>
          <a:p>
            <a:pPr marL="457200" indent="-457200" eaLnBrk="1" hangingPunct="1">
              <a:lnSpc>
                <a:spcPct val="90000"/>
              </a:lnSpc>
              <a:buFont typeface="+mj-lt"/>
              <a:buAutoNum type="alphaLcParenR"/>
            </a:pPr>
            <a:r>
              <a:rPr lang="zh-CN" altLang="en-US" sz="2400" b="1" dirty="0">
                <a:solidFill>
                  <a:srgbClr val="005EA4"/>
                </a:solidFill>
                <a:latin typeface="微软雅黑" panose="020B0503020204020204" pitchFamily="34" charset="-122"/>
                <a:ea typeface="微软雅黑" panose="020B0503020204020204" pitchFamily="34" charset="-122"/>
              </a:rPr>
              <a:t>产品差别：每个企业的产品与其他企业的产品至少略有不同。因此每个企业不是价格接受者，而是面临一条向右下方倾斜的需求曲线。</a:t>
            </a:r>
          </a:p>
          <a:p>
            <a:pPr marL="457200" indent="-457200" eaLnBrk="1" hangingPunct="1">
              <a:lnSpc>
                <a:spcPct val="90000"/>
              </a:lnSpc>
              <a:buFont typeface="+mj-lt"/>
              <a:buAutoNum type="alphaLcParenR"/>
            </a:pPr>
            <a:r>
              <a:rPr lang="zh-CN" altLang="en-US" sz="2400" b="1" dirty="0">
                <a:solidFill>
                  <a:srgbClr val="005EA4"/>
                </a:solidFill>
                <a:latin typeface="微软雅黑" panose="020B0503020204020204" pitchFamily="34" charset="-122"/>
                <a:ea typeface="微软雅黑" panose="020B0503020204020204" pitchFamily="34" charset="-122"/>
              </a:rPr>
              <a:t>自由进入：企业可以没有限制地进入或退出一个市场。</a:t>
            </a:r>
          </a:p>
        </p:txBody>
      </p:sp>
      <p:sp>
        <p:nvSpPr>
          <p:cNvPr id="9" name="标题 1"/>
          <p:cNvSpPr>
            <a:spLocks noGrp="1"/>
          </p:cNvSpPr>
          <p:nvPr>
            <p:ph type="title"/>
          </p:nvPr>
        </p:nvSpPr>
        <p:spPr>
          <a:xfrm>
            <a:off x="928688" y="366668"/>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10" name="Title 1"/>
          <p:cNvSpPr txBox="1">
            <a:spLocks/>
          </p:cNvSpPr>
          <p:nvPr/>
        </p:nvSpPr>
        <p:spPr>
          <a:xfrm>
            <a:off x="-541136" y="1200833"/>
            <a:ext cx="4657407" cy="860425"/>
          </a:xfrm>
          <a:prstGeom prst="rect">
            <a:avLst/>
          </a:prstGeom>
          <a:noFill/>
          <a:ln w="9525">
            <a:noFill/>
          </a:ln>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en-US" altLang="zh-CN" sz="3400" b="1" kern="1200" dirty="0">
                <a:solidFill>
                  <a:srgbClr val="005EA4"/>
                </a:solidFill>
                <a:latin typeface="Arial" panose="020B0604020202020204" pitchFamily="34" charset="0"/>
                <a:ea typeface="+mn-ea"/>
                <a:cs typeface="+mn-cs"/>
              </a:rPr>
              <a:t>4.</a:t>
            </a:r>
            <a:r>
              <a:rPr lang="zh-CN" altLang="en-US" sz="3400" b="1" kern="1200" dirty="0">
                <a:solidFill>
                  <a:srgbClr val="005EA4"/>
                </a:solidFill>
                <a:latin typeface="Arial" panose="020B0604020202020204" pitchFamily="34" charset="0"/>
                <a:ea typeface="+mn-ea"/>
                <a:cs typeface="+mn-cs"/>
              </a:rPr>
              <a:t>不完全竞争</a:t>
            </a:r>
            <a:br>
              <a:rPr lang="zh-CN" altLang="en-US" sz="3400" b="1" kern="1200" dirty="0">
                <a:solidFill>
                  <a:srgbClr val="005EA4"/>
                </a:solidFill>
                <a:latin typeface="Arial" panose="020B0604020202020204" pitchFamily="34" charset="0"/>
                <a:ea typeface="+mn-ea"/>
                <a:cs typeface="+mn-cs"/>
              </a:rPr>
            </a:br>
            <a:endParaRPr lang="en-US" altLang="zh-CN" sz="3400" b="1" kern="1200" dirty="0">
              <a:solidFill>
                <a:srgbClr val="005EA4"/>
              </a:solidFill>
              <a:latin typeface="Arial" panose="020B0604020202020204" pitchFamily="34" charset="0"/>
              <a:ea typeface="+mn-ea"/>
              <a:cs typeface="+mn-cs"/>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14</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6" name="矩形 5"/>
          <p:cNvSpPr/>
          <p:nvPr/>
        </p:nvSpPr>
        <p:spPr>
          <a:xfrm>
            <a:off x="306530" y="1227093"/>
            <a:ext cx="3021981" cy="584775"/>
          </a:xfrm>
          <a:prstGeom prst="rect">
            <a:avLst/>
          </a:prstGeom>
        </p:spPr>
        <p:txBody>
          <a:bodyPr wrap="none">
            <a:spAutoFit/>
          </a:bodyPr>
          <a:lstStyle/>
          <a:p>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1</a:t>
            </a:r>
            <a:r>
              <a:rPr lang="zh-CN" altLang="en-US" sz="3200" b="1" dirty="0">
                <a:solidFill>
                  <a:srgbClr val="C00000"/>
                </a:solidFill>
                <a:latin typeface="微软雅黑" panose="020B0503020204020204" pitchFamily="34" charset="-122"/>
                <a:ea typeface="微软雅黑" panose="020B0503020204020204" pitchFamily="34" charset="-122"/>
              </a:rPr>
              <a:t>）垄断竞争 </a:t>
            </a:r>
          </a:p>
        </p:txBody>
      </p:sp>
      <p:sp>
        <p:nvSpPr>
          <p:cNvPr id="8" name="Rectangle 3"/>
          <p:cNvSpPr txBox="1">
            <a:spLocks noChangeArrowheads="1"/>
          </p:cNvSpPr>
          <p:nvPr/>
        </p:nvSpPr>
        <p:spPr>
          <a:xfrm>
            <a:off x="408305" y="2118211"/>
            <a:ext cx="8458200" cy="3312276"/>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ct val="90000"/>
              </a:lnSpc>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厂商的生产决策：</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0" indent="0" eaLnBrk="1" hangingPunct="1">
              <a:lnSpc>
                <a:spcPct val="90000"/>
              </a:lnSpc>
              <a:buNone/>
            </a:pPr>
            <a:r>
              <a:rPr lang="en-US" altLang="zh-CN" sz="2400" b="1" dirty="0">
                <a:solidFill>
                  <a:srgbClr val="005EA4"/>
                </a:solidFill>
                <a:latin typeface="微软雅黑" panose="020B0503020204020204" pitchFamily="34" charset="-122"/>
                <a:ea typeface="微软雅黑" panose="020B0503020204020204" pitchFamily="34" charset="-122"/>
              </a:rPr>
              <a:t>               </a:t>
            </a:r>
            <a:r>
              <a:rPr lang="zh-CN" altLang="en-US" sz="2400" b="1" dirty="0">
                <a:solidFill>
                  <a:srgbClr val="005EA4"/>
                </a:solidFill>
                <a:latin typeface="微软雅黑" panose="020B0503020204020204" pitchFamily="34" charset="-122"/>
                <a:ea typeface="微软雅黑" panose="020B0503020204020204" pitchFamily="34" charset="-122"/>
              </a:rPr>
              <a:t>边际收益（</a:t>
            </a:r>
            <a:r>
              <a:rPr lang="en-US" altLang="zh-CN" sz="2400" b="1" dirty="0">
                <a:solidFill>
                  <a:srgbClr val="005EA4"/>
                </a:solidFill>
                <a:latin typeface="微软雅黑" panose="020B0503020204020204" pitchFamily="34" charset="-122"/>
                <a:ea typeface="微软雅黑" panose="020B0503020204020204" pitchFamily="34" charset="-122"/>
              </a:rPr>
              <a:t>MR</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a:t>
            </a:r>
            <a:r>
              <a:rPr lang="zh-CN" altLang="en-US" sz="2400" b="1" dirty="0">
                <a:solidFill>
                  <a:srgbClr val="005EA4"/>
                </a:solidFill>
                <a:latin typeface="微软雅黑" panose="020B0503020204020204" pitchFamily="34" charset="-122"/>
                <a:ea typeface="微软雅黑" panose="020B0503020204020204" pitchFamily="34" charset="-122"/>
              </a:rPr>
              <a:t>边际成本（</a:t>
            </a:r>
            <a:r>
              <a:rPr lang="en-US" altLang="zh-CN" sz="2400" b="1" dirty="0">
                <a:solidFill>
                  <a:srgbClr val="005EA4"/>
                </a:solidFill>
                <a:latin typeface="微软雅黑" panose="020B0503020204020204" pitchFamily="34" charset="-122"/>
                <a:ea typeface="微软雅黑" panose="020B0503020204020204" pitchFamily="34" charset="-122"/>
              </a:rPr>
              <a:t>MC</a:t>
            </a:r>
            <a:r>
              <a:rPr lang="zh-CN" altLang="en-US" sz="2400" b="1" dirty="0">
                <a:solidFill>
                  <a:srgbClr val="005EA4"/>
                </a:solidFill>
                <a:latin typeface="微软雅黑" panose="020B0503020204020204" pitchFamily="34" charset="-122"/>
                <a:ea typeface="微软雅黑" panose="020B0503020204020204" pitchFamily="34" charset="-122"/>
              </a:rPr>
              <a:t>）</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0" indent="0" eaLnBrk="1" hangingPunct="1">
              <a:lnSpc>
                <a:spcPct val="90000"/>
              </a:lnSpc>
              <a:buNone/>
            </a:pPr>
            <a:endParaRPr lang="en-US" altLang="zh-CN" sz="2400" b="1" dirty="0">
              <a:solidFill>
                <a:srgbClr val="005EA4"/>
              </a:solidFill>
              <a:latin typeface="微软雅黑" panose="020B0503020204020204" pitchFamily="34" charset="-122"/>
              <a:ea typeface="微软雅黑" panose="020B0503020204020204" pitchFamily="34" charset="-122"/>
            </a:endParaRPr>
          </a:p>
          <a:p>
            <a:pPr eaLnBrk="1" hangingPunct="1">
              <a:lnSpc>
                <a:spcPct val="90000"/>
              </a:lnSpc>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均衡特征：</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0" indent="0" eaLnBrk="1" hangingPunct="1">
              <a:lnSpc>
                <a:spcPct val="90000"/>
              </a:lnSpc>
              <a:buNone/>
            </a:pPr>
            <a:r>
              <a:rPr lang="en-US" altLang="zh-CN" sz="2400" b="1" dirty="0">
                <a:solidFill>
                  <a:srgbClr val="005EA4"/>
                </a:solidFill>
                <a:latin typeface="微软雅黑" panose="020B0503020204020204" pitchFamily="34" charset="-122"/>
                <a:ea typeface="微软雅黑" panose="020B0503020204020204" pitchFamily="34" charset="-122"/>
              </a:rPr>
              <a:t>                MR=MC&lt;P=ATC</a:t>
            </a:r>
            <a:r>
              <a:rPr lang="zh-CN" altLang="en-US" sz="2400" b="1" dirty="0">
                <a:solidFill>
                  <a:srgbClr val="005EA4"/>
                </a:solidFill>
                <a:latin typeface="微软雅黑" panose="020B0503020204020204" pitchFamily="34" charset="-122"/>
                <a:ea typeface="微软雅黑" panose="020B0503020204020204" pitchFamily="34" charset="-122"/>
              </a:rPr>
              <a:t>（经济利润为</a:t>
            </a:r>
            <a:r>
              <a:rPr lang="en-US" altLang="zh-CN" sz="2400" b="1" dirty="0">
                <a:solidFill>
                  <a:srgbClr val="005EA4"/>
                </a:solidFill>
                <a:latin typeface="微软雅黑" panose="020B0503020204020204" pitchFamily="34" charset="-122"/>
                <a:ea typeface="微软雅黑" panose="020B0503020204020204" pitchFamily="34" charset="-122"/>
              </a:rPr>
              <a:t>0</a:t>
            </a:r>
            <a:r>
              <a:rPr lang="zh-CN" altLang="en-US" sz="2400" b="1" dirty="0">
                <a:solidFill>
                  <a:srgbClr val="005EA4"/>
                </a:solidFill>
                <a:latin typeface="微软雅黑" panose="020B0503020204020204" pitchFamily="34" charset="-122"/>
                <a:ea typeface="微软雅黑" panose="020B0503020204020204" pitchFamily="34" charset="-122"/>
              </a:rPr>
              <a:t>）</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0" indent="0" eaLnBrk="1" hangingPunct="1">
              <a:lnSpc>
                <a:spcPct val="90000"/>
              </a:lnSpc>
              <a:buNone/>
            </a:pPr>
            <a:endParaRPr lang="zh-CN" altLang="en-US" sz="2400" b="1" dirty="0">
              <a:solidFill>
                <a:srgbClr val="005EA4"/>
              </a:solidFill>
              <a:latin typeface="微软雅黑" panose="020B0503020204020204" pitchFamily="34" charset="-122"/>
              <a:ea typeface="微软雅黑" panose="020B0503020204020204" pitchFamily="34" charset="-122"/>
            </a:endParaRPr>
          </a:p>
        </p:txBody>
      </p:sp>
      <p:sp>
        <p:nvSpPr>
          <p:cNvPr id="9" name="标题 1"/>
          <p:cNvSpPr>
            <a:spLocks noGrp="1"/>
          </p:cNvSpPr>
          <p:nvPr>
            <p:ph type="title"/>
          </p:nvPr>
        </p:nvSpPr>
        <p:spPr>
          <a:xfrm>
            <a:off x="928688" y="366668"/>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Tree>
    <p:extLst>
      <p:ext uri="{BB962C8B-B14F-4D97-AF65-F5344CB8AC3E}">
        <p14:creationId xmlns:p14="http://schemas.microsoft.com/office/powerpoint/2010/main" val="1594560277"/>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15</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 name="Rectangle 3"/>
          <p:cNvSpPr txBox="1">
            <a:spLocks noChangeArrowheads="1"/>
          </p:cNvSpPr>
          <p:nvPr/>
        </p:nvSpPr>
        <p:spPr>
          <a:xfrm>
            <a:off x="260870" y="1070901"/>
            <a:ext cx="8458200" cy="5317332"/>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lnSpc>
                <a:spcPts val="3840"/>
              </a:lnSpc>
              <a:buFontTx/>
              <a:buNone/>
            </a:pPr>
            <a:r>
              <a:rPr lang="zh-CN" altLang="en-US" b="1" dirty="0">
                <a:solidFill>
                  <a:srgbClr val="C00000"/>
                </a:solidFill>
                <a:latin typeface="微软雅黑" panose="020B0503020204020204" pitchFamily="34" charset="-122"/>
                <a:ea typeface="微软雅黑" panose="020B0503020204020204" pitchFamily="34" charset="-122"/>
              </a:rPr>
              <a:t>（</a:t>
            </a:r>
            <a:r>
              <a:rPr lang="en-US" altLang="zh-CN" b="1" dirty="0">
                <a:solidFill>
                  <a:srgbClr val="C00000"/>
                </a:solidFill>
                <a:latin typeface="微软雅黑" panose="020B0503020204020204" pitchFamily="34" charset="-122"/>
                <a:ea typeface="微软雅黑" panose="020B0503020204020204" pitchFamily="34" charset="-122"/>
              </a:rPr>
              <a:t>2</a:t>
            </a:r>
            <a:r>
              <a:rPr lang="zh-CN" altLang="en-US" b="1" dirty="0">
                <a:solidFill>
                  <a:srgbClr val="C00000"/>
                </a:solidFill>
                <a:latin typeface="微软雅黑" panose="020B0503020204020204" pitchFamily="34" charset="-122"/>
                <a:ea typeface="微软雅黑" panose="020B0503020204020204" pitchFamily="34" charset="-122"/>
              </a:rPr>
              <a:t>）寡头</a:t>
            </a:r>
            <a:endParaRPr lang="zh-CN" altLang="en-US" dirty="0">
              <a:latin typeface="微软雅黑" panose="020B0503020204020204" pitchFamily="34" charset="-122"/>
              <a:ea typeface="微软雅黑" panose="020B0503020204020204" pitchFamily="34" charset="-122"/>
            </a:endParaRPr>
          </a:p>
          <a:p>
            <a:pPr marL="457200" indent="-457200" eaLnBrk="1" hangingPunct="1">
              <a:lnSpc>
                <a:spcPts val="3840"/>
              </a:lnSpc>
              <a:buClr>
                <a:srgbClr val="005EA4"/>
              </a:buClr>
              <a:buFont typeface="+mj-lt"/>
              <a:buAutoNum type="alphaLcParenR"/>
            </a:pPr>
            <a:r>
              <a:rPr lang="zh-CN" altLang="en-US" sz="2800" b="1" dirty="0">
                <a:solidFill>
                  <a:srgbClr val="005EA4"/>
                </a:solidFill>
                <a:latin typeface="微软雅黑" panose="020B0503020204020204" pitchFamily="34" charset="-122"/>
                <a:ea typeface="微软雅黑" panose="020B0503020204020204" pitchFamily="34" charset="-122"/>
              </a:rPr>
              <a:t>定义：只有几个提供相似或相同产品的卖者的市场结构。</a:t>
            </a:r>
            <a:endParaRPr lang="en-US" altLang="zh-CN" sz="2800" b="1" dirty="0">
              <a:solidFill>
                <a:srgbClr val="005EA4"/>
              </a:solidFill>
              <a:latin typeface="微软雅黑" panose="020B0503020204020204" pitchFamily="34" charset="-122"/>
              <a:ea typeface="微软雅黑" panose="020B0503020204020204" pitchFamily="34" charset="-122"/>
            </a:endParaRPr>
          </a:p>
          <a:p>
            <a:pPr marL="457200" indent="-457200" eaLnBrk="1" hangingPunct="1">
              <a:lnSpc>
                <a:spcPct val="200000"/>
              </a:lnSpc>
              <a:buClr>
                <a:srgbClr val="005EA4"/>
              </a:buClr>
              <a:buFont typeface="+mj-lt"/>
              <a:buAutoNum type="alphaLcParenR" startAt="2"/>
            </a:pPr>
            <a:r>
              <a:rPr lang="zh-CN" altLang="en-US" sz="2800" b="1" dirty="0">
                <a:solidFill>
                  <a:srgbClr val="005EA4"/>
                </a:solidFill>
                <a:latin typeface="微软雅黑" panose="020B0503020204020204" pitchFamily="34" charset="-122"/>
                <a:ea typeface="微软雅黑" panose="020B0503020204020204" pitchFamily="34" charset="-122"/>
              </a:rPr>
              <a:t>寡头市场的企业行为</a:t>
            </a:r>
          </a:p>
          <a:p>
            <a:pPr marL="457200" indent="-457200" eaLnBrk="1" hangingPunct="1">
              <a:lnSpc>
                <a:spcPct val="90000"/>
              </a:lnSpc>
              <a:buFont typeface="+mj-ea"/>
              <a:buAutoNum type="circleNumDbPlain"/>
            </a:pPr>
            <a:r>
              <a:rPr lang="zh-CN" altLang="en-US" sz="2800" b="1" dirty="0">
                <a:solidFill>
                  <a:srgbClr val="005EA4"/>
                </a:solidFill>
                <a:latin typeface="微软雅黑" panose="020B0503020204020204" pitchFamily="34" charset="-122"/>
                <a:ea typeface="微软雅黑" panose="020B0503020204020204" pitchFamily="34" charset="-122"/>
              </a:rPr>
              <a:t>勾结（卡特尔）：一个市场上的企业之间就生产的产量或收取的价格达成的协议。</a:t>
            </a:r>
          </a:p>
          <a:p>
            <a:pPr marL="457200" indent="-457200" eaLnBrk="1" hangingPunct="1">
              <a:lnSpc>
                <a:spcPct val="90000"/>
              </a:lnSpc>
              <a:buFont typeface="+mj-ea"/>
              <a:buAutoNum type="circleNumDbPlain"/>
            </a:pPr>
            <a:r>
              <a:rPr lang="zh-CN" altLang="en-US" sz="2800" b="1" dirty="0">
                <a:solidFill>
                  <a:srgbClr val="005EA4"/>
                </a:solidFill>
                <a:latin typeface="微软雅黑" panose="020B0503020204020204" pitchFamily="34" charset="-122"/>
                <a:ea typeface="微软雅黑" panose="020B0503020204020204" pitchFamily="34" charset="-122"/>
              </a:rPr>
              <a:t>博弈与合作：由于市场上只有少数几家厂商，每个厂商的行为都会影响到其他厂商的决策。因此，厂商作决策时必须考虑到其他厂商的反应，厂商之间存在着博弈与合作的关系。</a:t>
            </a:r>
          </a:p>
        </p:txBody>
      </p:sp>
      <p:sp>
        <p:nvSpPr>
          <p:cNvPr id="9" name="标题 1"/>
          <p:cNvSpPr txBox="1"/>
          <p:nvPr/>
        </p:nvSpPr>
        <p:spPr>
          <a:xfrm>
            <a:off x="848300" y="368423"/>
            <a:ext cx="8094662" cy="860425"/>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b="1" kern="0" dirty="0">
                <a:ea typeface="宋体" panose="02010600030101010101" pitchFamily="2" charset="-122"/>
              </a:rPr>
              <a:t>从完全竞争到完全垄断</a:t>
            </a:r>
            <a:br>
              <a:rPr lang="zh-CN" altLang="en-US" kern="0" dirty="0">
                <a:latin typeface="微软雅黑" panose="020B0503020204020204" pitchFamily="34" charset="-122"/>
                <a:ea typeface="微软雅黑" panose="020B0503020204020204" pitchFamily="34" charset="-122"/>
              </a:rPr>
            </a:br>
            <a:endParaRPr lang="zh-CN" altLang="en-US" kern="0" dirty="0"/>
          </a:p>
        </p:txBody>
      </p:sp>
      <p:sp>
        <p:nvSpPr>
          <p:cNvPr id="2" name="标题 1"/>
          <p:cNvSpPr>
            <a:spLocks noGrp="1"/>
          </p:cNvSpPr>
          <p:nvPr>
            <p:ph type="title"/>
          </p:nvPr>
        </p:nvSpPr>
        <p:spPr/>
        <p:txBody>
          <a:bodyPr/>
          <a:lstStyle/>
          <a:p>
            <a:endParaRPr lang="zh-CN" altLang="en-US"/>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8">
                                            <p:txEl>
                                              <p:pRg st="3" end="3"/>
                                            </p:txEl>
                                          </p:spTgt>
                                        </p:tgtEl>
                                        <p:attrNameLst>
                                          <p:attrName>style.visibility</p:attrName>
                                        </p:attrNameLst>
                                      </p:cBhvr>
                                      <p:to>
                                        <p:strVal val="visible"/>
                                      </p:to>
                                    </p:set>
                                    <p:anim calcmode="lin" valueType="num">
                                      <p:cBhvr additive="base">
                                        <p:cTn id="25" dur="500" fill="hold"/>
                                        <p:tgtEl>
                                          <p:spTgt spid="8">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 calcmode="lin" valueType="num">
                                      <p:cBhvr additive="base">
                                        <p:cTn id="31" dur="500" fill="hold"/>
                                        <p:tgtEl>
                                          <p:spTgt spid="8">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16</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标题 1"/>
          <p:cNvSpPr>
            <a:spLocks noGrp="1"/>
          </p:cNvSpPr>
          <p:nvPr>
            <p:ph type="title"/>
          </p:nvPr>
        </p:nvSpPr>
        <p:spPr>
          <a:xfrm>
            <a:off x="784226" y="330200"/>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graphicFrame>
        <p:nvGraphicFramePr>
          <p:cNvPr id="10" name="Group 5"/>
          <p:cNvGraphicFramePr>
            <a:graphicFrameLocks/>
          </p:cNvGraphicFramePr>
          <p:nvPr>
            <p:extLst>
              <p:ext uri="{D42A27DB-BD31-4B8C-83A1-F6EECF244321}">
                <p14:modId xmlns:p14="http://schemas.microsoft.com/office/powerpoint/2010/main" val="3245315409"/>
              </p:ext>
            </p:extLst>
          </p:nvPr>
        </p:nvGraphicFramePr>
        <p:xfrm>
          <a:off x="615171" y="1723358"/>
          <a:ext cx="1524000" cy="4212648"/>
        </p:xfrm>
        <a:graphic>
          <a:graphicData uri="http://schemas.openxmlformats.org/drawingml/2006/table">
            <a:tbl>
              <a:tblPr/>
              <a:tblGrid>
                <a:gridCol w="688975">
                  <a:extLst>
                    <a:ext uri="{9D8B030D-6E8A-4147-A177-3AD203B41FA5}">
                      <a16:colId xmlns:a16="http://schemas.microsoft.com/office/drawing/2014/main" val="583712878"/>
                    </a:ext>
                  </a:extLst>
                </a:gridCol>
                <a:gridCol w="835025">
                  <a:extLst>
                    <a:ext uri="{9D8B030D-6E8A-4147-A177-3AD203B41FA5}">
                      <a16:colId xmlns:a16="http://schemas.microsoft.com/office/drawing/2014/main" val="3993127774"/>
                    </a:ext>
                  </a:extLst>
                </a:gridCol>
              </a:tblGrid>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1" i="1" u="none" strike="noStrike" cap="none" normalizeH="0" baseline="0" dirty="0">
                          <a:ln>
                            <a:noFill/>
                          </a:ln>
                          <a:solidFill>
                            <a:schemeClr val="tx1"/>
                          </a:solidFill>
                          <a:effectLst/>
                          <a:latin typeface="Arial" panose="020B0604020202020204" pitchFamily="34" charset="0"/>
                          <a:ea typeface="宋体" panose="02010600030101010101" pitchFamily="2" charset="-122"/>
                        </a:rPr>
                        <a:t>P</a:t>
                      </a: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1" i="1" u="none" strike="noStrike" cap="none" normalizeH="0" baseline="0" dirty="0">
                          <a:ln>
                            <a:noFill/>
                          </a:ln>
                          <a:solidFill>
                            <a:schemeClr val="tx1"/>
                          </a:solidFill>
                          <a:effectLst/>
                          <a:latin typeface="Arial" panose="020B0604020202020204" pitchFamily="34" charset="0"/>
                          <a:ea typeface="宋体" panose="02010600030101010101" pitchFamily="2" charset="-122"/>
                        </a:rPr>
                        <a:t>Q</a:t>
                      </a:r>
                    </a:p>
                  </a:txBody>
                  <a:tcPr marL="0" marR="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84330296"/>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140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4277714"/>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130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8559467"/>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120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46029231"/>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15</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110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3262678"/>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100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74077206"/>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25</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90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88507661"/>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80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143010135"/>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35</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70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42321300"/>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60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69051634"/>
                  </a:ext>
                </a:extLst>
              </a:tr>
              <a:tr h="382968">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45</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eaLnBrk="0" hangingPunct="0">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eaLnBrk="0" hangingPunct="0">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eaLnBrk="0" hangingPunct="0">
                        <a:spcBef>
                          <a:spcPct val="15000"/>
                        </a:spcBef>
                        <a:defRPr>
                          <a:solidFill>
                            <a:schemeClr val="tx1"/>
                          </a:solidFill>
                          <a:latin typeface="Arial" panose="020B0604020202020204" pitchFamily="34" charset="0"/>
                        </a:defRPr>
                      </a:lvl4pPr>
                      <a:lvl5pPr eaLnBrk="0" hangingPunct="0">
                        <a:spcBef>
                          <a:spcPct val="20000"/>
                        </a:spcBef>
                        <a:defRPr>
                          <a:solidFill>
                            <a:schemeClr val="tx1"/>
                          </a:solidFill>
                          <a:latin typeface="Arial" panose="020B0604020202020204" pitchFamily="34" charset="0"/>
                        </a:defRPr>
                      </a:lvl5pPr>
                      <a:lvl6pPr eaLnBrk="0" fontAlgn="base" hangingPunct="0">
                        <a:spcBef>
                          <a:spcPct val="20000"/>
                        </a:spcBef>
                        <a:spcAft>
                          <a:spcPct val="0"/>
                        </a:spcAft>
                        <a:defRPr>
                          <a:solidFill>
                            <a:schemeClr val="tx1"/>
                          </a:solidFill>
                          <a:latin typeface="Arial" panose="020B0604020202020204" pitchFamily="34" charset="0"/>
                        </a:defRPr>
                      </a:lvl6pPr>
                      <a:lvl7pPr eaLnBrk="0" fontAlgn="base" hangingPunct="0">
                        <a:spcBef>
                          <a:spcPct val="20000"/>
                        </a:spcBef>
                        <a:spcAft>
                          <a:spcPct val="0"/>
                        </a:spcAft>
                        <a:defRPr>
                          <a:solidFill>
                            <a:schemeClr val="tx1"/>
                          </a:solidFill>
                          <a:latin typeface="Arial" panose="020B0604020202020204" pitchFamily="34" charset="0"/>
                        </a:defRPr>
                      </a:lvl7pPr>
                      <a:lvl8pPr eaLnBrk="0" fontAlgn="base" hangingPunct="0">
                        <a:spcBef>
                          <a:spcPct val="20000"/>
                        </a:spcBef>
                        <a:spcAft>
                          <a:spcPct val="0"/>
                        </a:spcAft>
                        <a:defRPr>
                          <a:solidFill>
                            <a:schemeClr val="tx1"/>
                          </a:solidFill>
                          <a:latin typeface="Arial" panose="020B0604020202020204" pitchFamily="34" charset="0"/>
                        </a:defRPr>
                      </a:lvl8pPr>
                      <a:lvl9pPr eaLnBrk="0" fontAlgn="base" hangingPunct="0">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50</a:t>
                      </a:r>
                    </a:p>
                  </a:txBody>
                  <a:tcPr marR="18288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34922947"/>
                  </a:ext>
                </a:extLst>
              </a:tr>
            </a:tbl>
          </a:graphicData>
        </a:graphic>
      </p:graphicFrame>
      <p:sp>
        <p:nvSpPr>
          <p:cNvPr id="11" name="Rectangle 320"/>
          <p:cNvSpPr>
            <a:spLocks noChangeArrowheads="1"/>
          </p:cNvSpPr>
          <p:nvPr/>
        </p:nvSpPr>
        <p:spPr bwMode="auto">
          <a:xfrm>
            <a:off x="2402378" y="1812231"/>
            <a:ext cx="6403340" cy="4196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5000"/>
              </a:lnSpc>
              <a:spcBef>
                <a:spcPct val="50000"/>
              </a:spcBef>
              <a:buClr>
                <a:srgbClr val="339966"/>
              </a:buClr>
              <a:buSzPct val="120000"/>
              <a:buFont typeface="Wingdings" panose="05000000000000000000" pitchFamily="2" charset="2"/>
              <a:buChar char="§"/>
            </a:pPr>
            <a:r>
              <a:rPr lang="zh-CN" altLang="zh-CN" sz="2800" dirty="0">
                <a:latin typeface="微软雅黑" panose="020B0503020204020204" pitchFamily="34" charset="-122"/>
                <a:ea typeface="微软雅黑" panose="020B0503020204020204" pitchFamily="34" charset="-122"/>
              </a:rPr>
              <a:t>小镇有140个居民</a:t>
            </a:r>
          </a:p>
          <a:p>
            <a:pPr eaLnBrk="1" hangingPunct="1">
              <a:lnSpc>
                <a:spcPct val="105000"/>
              </a:lnSpc>
              <a:spcBef>
                <a:spcPct val="50000"/>
              </a:spcBef>
              <a:buClr>
                <a:srgbClr val="339966"/>
              </a:buClr>
              <a:buSzPct val="120000"/>
              <a:buFont typeface="Wingdings" panose="05000000000000000000" pitchFamily="2" charset="2"/>
              <a:buChar char="§"/>
            </a:pPr>
            <a:r>
              <a:rPr lang="zh-CN" altLang="zh-CN" sz="2800" dirty="0">
                <a:latin typeface="微软雅黑" panose="020B0503020204020204" pitchFamily="34" charset="-122"/>
                <a:ea typeface="微软雅黑" panose="020B0503020204020204" pitchFamily="34" charset="-122"/>
              </a:rPr>
              <a:t>物品：  </a:t>
            </a:r>
            <a:br>
              <a:rPr lang="zh-CN" altLang="zh-CN" sz="2800" dirty="0">
                <a:latin typeface="微软雅黑" panose="020B0503020204020204" pitchFamily="34" charset="-122"/>
                <a:ea typeface="微软雅黑" panose="020B0503020204020204" pitchFamily="34" charset="-122"/>
              </a:rPr>
            </a:br>
            <a:r>
              <a:rPr lang="zh-CN" altLang="zh-CN" sz="2800" dirty="0">
                <a:latin typeface="微软雅黑" panose="020B0503020204020204" pitchFamily="34" charset="-122"/>
                <a:ea typeface="微软雅黑" panose="020B0503020204020204" pitchFamily="34" charset="-122"/>
              </a:rPr>
              <a:t>没有时间限制的移动通话服务和免费手机</a:t>
            </a:r>
          </a:p>
          <a:p>
            <a:pPr eaLnBrk="1" hangingPunct="1">
              <a:lnSpc>
                <a:spcPct val="105000"/>
              </a:lnSpc>
              <a:spcBef>
                <a:spcPct val="50000"/>
              </a:spcBef>
              <a:buClr>
                <a:srgbClr val="339966"/>
              </a:buClr>
              <a:buSzPct val="120000"/>
              <a:buFont typeface="Wingdings" panose="05000000000000000000" pitchFamily="2" charset="2"/>
              <a:buChar char="§"/>
            </a:pPr>
            <a:r>
              <a:rPr lang="zh-CN" altLang="zh-CN" sz="2800" dirty="0">
                <a:latin typeface="微软雅黑" panose="020B0503020204020204" pitchFamily="34" charset="-122"/>
                <a:ea typeface="微软雅黑" panose="020B0503020204020204" pitchFamily="34" charset="-122"/>
              </a:rPr>
              <a:t>两个企业：T-Mobile, Verizon</a:t>
            </a:r>
          </a:p>
          <a:p>
            <a:pPr eaLnBrk="1" hangingPunct="1">
              <a:lnSpc>
                <a:spcPct val="105000"/>
              </a:lnSpc>
              <a:spcBef>
                <a:spcPct val="50000"/>
              </a:spcBef>
              <a:buClr>
                <a:srgbClr val="339966"/>
              </a:buClr>
              <a:buSzPct val="120000"/>
              <a:buFont typeface="Wingdings" panose="05000000000000000000" pitchFamily="2" charset="2"/>
              <a:buChar char="§"/>
            </a:pPr>
            <a:r>
              <a:rPr lang="zh-CN" altLang="zh-CN" sz="2800" dirty="0">
                <a:latin typeface="微软雅黑" panose="020B0503020204020204" pitchFamily="34" charset="-122"/>
                <a:ea typeface="微软雅黑" panose="020B0503020204020204" pitchFamily="34" charset="-122"/>
              </a:rPr>
              <a:t>每个企业的成本：</a:t>
            </a:r>
            <a:r>
              <a:rPr lang="zh-CN" altLang="zh-CN" sz="2800" i="1" dirty="0">
                <a:latin typeface="微软雅黑" panose="020B0503020204020204" pitchFamily="34" charset="-122"/>
                <a:ea typeface="微软雅黑" panose="020B0503020204020204" pitchFamily="34" charset="-122"/>
              </a:rPr>
              <a:t>FC</a:t>
            </a:r>
            <a:r>
              <a:rPr lang="zh-CN" altLang="zh-CN" sz="2800" dirty="0">
                <a:latin typeface="微软雅黑" panose="020B0503020204020204" pitchFamily="34" charset="-122"/>
                <a:ea typeface="微软雅黑" panose="020B0503020204020204" pitchFamily="34" charset="-122"/>
              </a:rPr>
              <a:t> = $0, </a:t>
            </a:r>
            <a:r>
              <a:rPr lang="zh-CN" altLang="zh-CN" sz="2800" i="1" dirty="0">
                <a:latin typeface="微软雅黑" panose="020B0503020204020204" pitchFamily="34" charset="-122"/>
                <a:ea typeface="微软雅黑" panose="020B0503020204020204" pitchFamily="34" charset="-122"/>
              </a:rPr>
              <a:t>MC</a:t>
            </a:r>
            <a:r>
              <a:rPr lang="zh-CN" altLang="zh-CN" sz="2800" dirty="0">
                <a:latin typeface="微软雅黑" panose="020B0503020204020204" pitchFamily="34" charset="-122"/>
                <a:ea typeface="微软雅黑" panose="020B0503020204020204" pitchFamily="34" charset="-122"/>
              </a:rPr>
              <a:t> = $10</a:t>
            </a:r>
          </a:p>
        </p:txBody>
      </p:sp>
      <p:sp>
        <p:nvSpPr>
          <p:cNvPr id="12" name="矩形 11"/>
          <p:cNvSpPr/>
          <p:nvPr/>
        </p:nvSpPr>
        <p:spPr>
          <a:xfrm>
            <a:off x="491152" y="1068994"/>
            <a:ext cx="3775393" cy="523220"/>
          </a:xfrm>
          <a:prstGeom prst="rect">
            <a:avLst/>
          </a:prstGeom>
        </p:spPr>
        <p:txBody>
          <a:bodyPr wrap="none">
            <a:spAutoFit/>
          </a:bodyPr>
          <a:lstStyle/>
          <a:p>
            <a:pPr algn="ctr">
              <a:spcBef>
                <a:spcPct val="50000"/>
              </a:spcBef>
            </a:pPr>
            <a:r>
              <a:rPr kumimoji="1" lang="zh-CN" altLang="en-US" sz="2800" b="1" dirty="0">
                <a:solidFill>
                  <a:srgbClr val="CC0000"/>
                </a:solidFill>
                <a:latin typeface="微软雅黑" panose="020B0503020204020204" pitchFamily="34" charset="-122"/>
                <a:ea typeface="微软雅黑" panose="020B0503020204020204" pitchFamily="34" charset="-122"/>
              </a:rPr>
              <a:t>小镇移动电话的双寡头</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wipe(left)">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wipe(left)">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wipe(left)">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wipe(left)">
                                      <p:cBhvr>
                                        <p:cTn id="2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17</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标题 1"/>
          <p:cNvSpPr>
            <a:spLocks noGrp="1"/>
          </p:cNvSpPr>
          <p:nvPr>
            <p:ph type="title"/>
          </p:nvPr>
        </p:nvSpPr>
        <p:spPr>
          <a:xfrm>
            <a:off x="784226" y="330200"/>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3" name="Line 72"/>
          <p:cNvSpPr>
            <a:spLocks noChangeShapeType="1"/>
          </p:cNvSpPr>
          <p:nvPr/>
        </p:nvSpPr>
        <p:spPr bwMode="auto">
          <a:xfrm>
            <a:off x="315913" y="6203950"/>
            <a:ext cx="524986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rIns="0" anchor="ctr"/>
          <a:lstStyle/>
          <a:p>
            <a:endParaRPr lang="zh-CN" altLang="en-US"/>
          </a:p>
        </p:txBody>
      </p:sp>
      <p:sp>
        <p:nvSpPr>
          <p:cNvPr id="34" name="Line 72"/>
          <p:cNvSpPr>
            <a:spLocks noChangeShapeType="1"/>
          </p:cNvSpPr>
          <p:nvPr/>
        </p:nvSpPr>
        <p:spPr bwMode="auto">
          <a:xfrm>
            <a:off x="468313" y="6356350"/>
            <a:ext cx="524986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rIns="0" anchor="ctr"/>
          <a:lstStyle/>
          <a:p>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val="3697111036"/>
              </p:ext>
            </p:extLst>
          </p:nvPr>
        </p:nvGraphicFramePr>
        <p:xfrm>
          <a:off x="1366058" y="1740536"/>
          <a:ext cx="6096000" cy="4079240"/>
        </p:xfrm>
        <a:graphic>
          <a:graphicData uri="http://schemas.openxmlformats.org/drawingml/2006/table">
            <a:tbl>
              <a:tblPr firstRow="1" bandRow="1">
                <a:tableStyleId>{93296810-A885-4BE3-A3E7-6D5BEEA58F35}</a:tableStyleId>
              </a:tblPr>
              <a:tblGrid>
                <a:gridCol w="1219200">
                  <a:extLst>
                    <a:ext uri="{9D8B030D-6E8A-4147-A177-3AD203B41FA5}">
                      <a16:colId xmlns:a16="http://schemas.microsoft.com/office/drawing/2014/main" val="1441423633"/>
                    </a:ext>
                  </a:extLst>
                </a:gridCol>
                <a:gridCol w="1219200">
                  <a:extLst>
                    <a:ext uri="{9D8B030D-6E8A-4147-A177-3AD203B41FA5}">
                      <a16:colId xmlns:a16="http://schemas.microsoft.com/office/drawing/2014/main" val="3204776603"/>
                    </a:ext>
                  </a:extLst>
                </a:gridCol>
                <a:gridCol w="1219200">
                  <a:extLst>
                    <a:ext uri="{9D8B030D-6E8A-4147-A177-3AD203B41FA5}">
                      <a16:colId xmlns:a16="http://schemas.microsoft.com/office/drawing/2014/main" val="4109113564"/>
                    </a:ext>
                  </a:extLst>
                </a:gridCol>
                <a:gridCol w="1219200">
                  <a:extLst>
                    <a:ext uri="{9D8B030D-6E8A-4147-A177-3AD203B41FA5}">
                      <a16:colId xmlns:a16="http://schemas.microsoft.com/office/drawing/2014/main" val="3477428035"/>
                    </a:ext>
                  </a:extLst>
                </a:gridCol>
                <a:gridCol w="1219200">
                  <a:extLst>
                    <a:ext uri="{9D8B030D-6E8A-4147-A177-3AD203B41FA5}">
                      <a16:colId xmlns:a16="http://schemas.microsoft.com/office/drawing/2014/main" val="1150437002"/>
                    </a:ext>
                  </a:extLst>
                </a:gridCol>
              </a:tblGrid>
              <a:tr h="370840">
                <a:tc>
                  <a:txBody>
                    <a:bodyPr/>
                    <a:lstStyle/>
                    <a:p>
                      <a:r>
                        <a:rPr lang="en-US" altLang="zh-CN" dirty="0"/>
                        <a:t>P</a:t>
                      </a:r>
                      <a:endParaRPr lang="zh-CN" altLang="en-US" dirty="0"/>
                    </a:p>
                  </a:txBody>
                  <a:tcPr/>
                </a:tc>
                <a:tc>
                  <a:txBody>
                    <a:bodyPr/>
                    <a:lstStyle/>
                    <a:p>
                      <a:r>
                        <a:rPr lang="en-US" altLang="zh-CN" dirty="0"/>
                        <a:t>Q</a:t>
                      </a:r>
                      <a:endParaRPr lang="zh-CN" altLang="en-US" dirty="0"/>
                    </a:p>
                  </a:txBody>
                  <a:tcPr/>
                </a:tc>
                <a:tc>
                  <a:txBody>
                    <a:bodyPr/>
                    <a:lstStyle/>
                    <a:p>
                      <a:r>
                        <a:rPr lang="zh-CN" altLang="en-US" dirty="0"/>
                        <a:t>收益</a:t>
                      </a:r>
                    </a:p>
                  </a:txBody>
                  <a:tcPr/>
                </a:tc>
                <a:tc>
                  <a:txBody>
                    <a:bodyPr/>
                    <a:lstStyle/>
                    <a:p>
                      <a:r>
                        <a:rPr lang="zh-CN" altLang="en-US" dirty="0"/>
                        <a:t>成本</a:t>
                      </a:r>
                    </a:p>
                  </a:txBody>
                  <a:tcPr/>
                </a:tc>
                <a:tc>
                  <a:txBody>
                    <a:bodyPr/>
                    <a:lstStyle/>
                    <a:p>
                      <a:r>
                        <a:rPr lang="zh-CN" altLang="en-US" dirty="0"/>
                        <a:t>利润</a:t>
                      </a:r>
                    </a:p>
                  </a:txBody>
                  <a:tcPr/>
                </a:tc>
                <a:extLst>
                  <a:ext uri="{0D108BD9-81ED-4DB2-BD59-A6C34878D82A}">
                    <a16:rowId xmlns:a16="http://schemas.microsoft.com/office/drawing/2014/main" val="721539314"/>
                  </a:ext>
                </a:extLst>
              </a:tr>
              <a:tr h="370840">
                <a:tc>
                  <a:txBody>
                    <a:bodyPr/>
                    <a:lstStyle/>
                    <a:p>
                      <a:r>
                        <a:rPr lang="en-US" altLang="zh-CN" dirty="0"/>
                        <a:t>$0</a:t>
                      </a:r>
                      <a:endParaRPr lang="zh-CN" altLang="en-US" dirty="0"/>
                    </a:p>
                  </a:txBody>
                  <a:tcPr/>
                </a:tc>
                <a:tc>
                  <a:txBody>
                    <a:bodyPr/>
                    <a:lstStyle/>
                    <a:p>
                      <a:r>
                        <a:rPr lang="en-US" altLang="zh-CN" dirty="0"/>
                        <a:t>140</a:t>
                      </a:r>
                      <a:endParaRPr lang="zh-CN" altLang="en-US" dirty="0"/>
                    </a:p>
                  </a:txBody>
                  <a:tcPr/>
                </a:tc>
                <a:tc>
                  <a:txBody>
                    <a:bodyPr/>
                    <a:lstStyle/>
                    <a:p>
                      <a:r>
                        <a:rPr lang="en-US" altLang="zh-CN" dirty="0"/>
                        <a:t>0</a:t>
                      </a:r>
                      <a:endParaRPr lang="zh-CN" altLang="en-US" dirty="0"/>
                    </a:p>
                  </a:txBody>
                  <a:tcPr/>
                </a:tc>
                <a:tc>
                  <a:txBody>
                    <a:bodyPr/>
                    <a:lstStyle/>
                    <a:p>
                      <a:r>
                        <a:rPr lang="en-US" altLang="zh-CN" dirty="0"/>
                        <a:t>1400</a:t>
                      </a:r>
                      <a:endParaRPr lang="zh-CN" altLang="en-US" dirty="0"/>
                    </a:p>
                  </a:txBody>
                  <a:tcPr/>
                </a:tc>
                <a:tc>
                  <a:txBody>
                    <a:bodyPr/>
                    <a:lstStyle/>
                    <a:p>
                      <a:r>
                        <a:rPr lang="en-US" altLang="zh-CN" dirty="0"/>
                        <a:t>-1400</a:t>
                      </a:r>
                      <a:endParaRPr lang="zh-CN" altLang="en-US" dirty="0"/>
                    </a:p>
                  </a:txBody>
                  <a:tcPr/>
                </a:tc>
                <a:extLst>
                  <a:ext uri="{0D108BD9-81ED-4DB2-BD59-A6C34878D82A}">
                    <a16:rowId xmlns:a16="http://schemas.microsoft.com/office/drawing/2014/main" val="1683919048"/>
                  </a:ext>
                </a:extLst>
              </a:tr>
              <a:tr h="370840">
                <a:tc>
                  <a:txBody>
                    <a:bodyPr/>
                    <a:lstStyle/>
                    <a:p>
                      <a:r>
                        <a:rPr lang="en-US" altLang="zh-CN" dirty="0"/>
                        <a:t>5</a:t>
                      </a:r>
                      <a:endParaRPr lang="zh-CN" altLang="en-US" dirty="0"/>
                    </a:p>
                  </a:txBody>
                  <a:tcPr/>
                </a:tc>
                <a:tc>
                  <a:txBody>
                    <a:bodyPr/>
                    <a:lstStyle/>
                    <a:p>
                      <a:r>
                        <a:rPr lang="en-US" altLang="zh-CN" dirty="0"/>
                        <a:t>130</a:t>
                      </a:r>
                      <a:endParaRPr lang="zh-CN" altLang="en-US" dirty="0"/>
                    </a:p>
                  </a:txBody>
                  <a:tcPr/>
                </a:tc>
                <a:tc>
                  <a:txBody>
                    <a:bodyPr/>
                    <a:lstStyle/>
                    <a:p>
                      <a:r>
                        <a:rPr lang="en-US" altLang="zh-CN" dirty="0"/>
                        <a:t>650</a:t>
                      </a:r>
                      <a:endParaRPr lang="zh-CN" altLang="en-US" dirty="0"/>
                    </a:p>
                  </a:txBody>
                  <a:tcPr/>
                </a:tc>
                <a:tc>
                  <a:txBody>
                    <a:bodyPr/>
                    <a:lstStyle/>
                    <a:p>
                      <a:r>
                        <a:rPr lang="en-US" altLang="zh-CN" dirty="0"/>
                        <a:t>1300</a:t>
                      </a:r>
                      <a:endParaRPr lang="zh-CN" altLang="en-US" dirty="0"/>
                    </a:p>
                  </a:txBody>
                  <a:tcPr/>
                </a:tc>
                <a:tc>
                  <a:txBody>
                    <a:bodyPr/>
                    <a:lstStyle/>
                    <a:p>
                      <a:r>
                        <a:rPr lang="en-US" altLang="zh-CN" dirty="0"/>
                        <a:t>-650</a:t>
                      </a:r>
                      <a:endParaRPr lang="zh-CN" altLang="en-US" dirty="0"/>
                    </a:p>
                  </a:txBody>
                  <a:tcPr/>
                </a:tc>
                <a:extLst>
                  <a:ext uri="{0D108BD9-81ED-4DB2-BD59-A6C34878D82A}">
                    <a16:rowId xmlns:a16="http://schemas.microsoft.com/office/drawing/2014/main" val="997563397"/>
                  </a:ext>
                </a:extLst>
              </a:tr>
              <a:tr h="370840">
                <a:tc>
                  <a:txBody>
                    <a:bodyPr/>
                    <a:lstStyle/>
                    <a:p>
                      <a:r>
                        <a:rPr lang="en-US" altLang="zh-CN" dirty="0"/>
                        <a:t>10</a:t>
                      </a:r>
                      <a:endParaRPr lang="zh-CN" altLang="en-US" dirty="0"/>
                    </a:p>
                  </a:txBody>
                  <a:tcPr/>
                </a:tc>
                <a:tc>
                  <a:txBody>
                    <a:bodyPr/>
                    <a:lstStyle/>
                    <a:p>
                      <a:r>
                        <a:rPr lang="en-US" altLang="zh-CN" dirty="0"/>
                        <a:t>120</a:t>
                      </a:r>
                      <a:endParaRPr lang="zh-CN" altLang="en-US" dirty="0"/>
                    </a:p>
                  </a:txBody>
                  <a:tcPr/>
                </a:tc>
                <a:tc>
                  <a:txBody>
                    <a:bodyPr/>
                    <a:lstStyle/>
                    <a:p>
                      <a:r>
                        <a:rPr lang="en-US" altLang="zh-CN" dirty="0"/>
                        <a:t>1200</a:t>
                      </a:r>
                      <a:endParaRPr lang="zh-CN" altLang="en-US" dirty="0"/>
                    </a:p>
                  </a:txBody>
                  <a:tcPr/>
                </a:tc>
                <a:tc>
                  <a:txBody>
                    <a:bodyPr/>
                    <a:lstStyle/>
                    <a:p>
                      <a:r>
                        <a:rPr lang="en-US" altLang="zh-CN" dirty="0"/>
                        <a:t>1200</a:t>
                      </a:r>
                      <a:endParaRPr lang="zh-CN" altLang="en-US" dirty="0"/>
                    </a:p>
                  </a:txBody>
                  <a:tcPr/>
                </a:tc>
                <a:tc>
                  <a:txBody>
                    <a:bodyPr/>
                    <a:lstStyle/>
                    <a:p>
                      <a:r>
                        <a:rPr lang="en-US" altLang="zh-CN" dirty="0"/>
                        <a:t>0</a:t>
                      </a:r>
                      <a:endParaRPr lang="zh-CN" altLang="en-US" dirty="0"/>
                    </a:p>
                  </a:txBody>
                  <a:tcPr/>
                </a:tc>
                <a:extLst>
                  <a:ext uri="{0D108BD9-81ED-4DB2-BD59-A6C34878D82A}">
                    <a16:rowId xmlns:a16="http://schemas.microsoft.com/office/drawing/2014/main" val="354995738"/>
                  </a:ext>
                </a:extLst>
              </a:tr>
              <a:tr h="370840">
                <a:tc>
                  <a:txBody>
                    <a:bodyPr/>
                    <a:lstStyle/>
                    <a:p>
                      <a:r>
                        <a:rPr lang="en-US" altLang="zh-CN" dirty="0"/>
                        <a:t>15</a:t>
                      </a:r>
                      <a:endParaRPr lang="zh-CN" altLang="en-US" dirty="0"/>
                    </a:p>
                  </a:txBody>
                  <a:tcPr/>
                </a:tc>
                <a:tc>
                  <a:txBody>
                    <a:bodyPr/>
                    <a:lstStyle/>
                    <a:p>
                      <a:r>
                        <a:rPr lang="en-US" altLang="zh-CN" dirty="0"/>
                        <a:t>110</a:t>
                      </a:r>
                      <a:endParaRPr lang="zh-CN" altLang="en-US" dirty="0"/>
                    </a:p>
                  </a:txBody>
                  <a:tcPr/>
                </a:tc>
                <a:tc>
                  <a:txBody>
                    <a:bodyPr/>
                    <a:lstStyle/>
                    <a:p>
                      <a:r>
                        <a:rPr lang="en-US" altLang="zh-CN" dirty="0"/>
                        <a:t>1650</a:t>
                      </a:r>
                      <a:endParaRPr lang="zh-CN" altLang="en-US" dirty="0"/>
                    </a:p>
                  </a:txBody>
                  <a:tcPr/>
                </a:tc>
                <a:tc>
                  <a:txBody>
                    <a:bodyPr/>
                    <a:lstStyle/>
                    <a:p>
                      <a:r>
                        <a:rPr lang="en-US" altLang="zh-CN" dirty="0"/>
                        <a:t>1100</a:t>
                      </a:r>
                      <a:endParaRPr lang="zh-CN" altLang="en-US" dirty="0"/>
                    </a:p>
                  </a:txBody>
                  <a:tcPr/>
                </a:tc>
                <a:tc>
                  <a:txBody>
                    <a:bodyPr/>
                    <a:lstStyle/>
                    <a:p>
                      <a:r>
                        <a:rPr lang="en-US" altLang="zh-CN" dirty="0"/>
                        <a:t>550</a:t>
                      </a:r>
                      <a:endParaRPr lang="zh-CN" altLang="en-US" dirty="0"/>
                    </a:p>
                  </a:txBody>
                  <a:tcPr/>
                </a:tc>
                <a:extLst>
                  <a:ext uri="{0D108BD9-81ED-4DB2-BD59-A6C34878D82A}">
                    <a16:rowId xmlns:a16="http://schemas.microsoft.com/office/drawing/2014/main" val="2885821664"/>
                  </a:ext>
                </a:extLst>
              </a:tr>
              <a:tr h="370840">
                <a:tc>
                  <a:txBody>
                    <a:bodyPr/>
                    <a:lstStyle/>
                    <a:p>
                      <a:r>
                        <a:rPr lang="en-US" altLang="zh-CN" dirty="0"/>
                        <a:t>20</a:t>
                      </a:r>
                      <a:endParaRPr lang="zh-CN" altLang="en-US" dirty="0"/>
                    </a:p>
                  </a:txBody>
                  <a:tcPr/>
                </a:tc>
                <a:tc>
                  <a:txBody>
                    <a:bodyPr/>
                    <a:lstStyle/>
                    <a:p>
                      <a:r>
                        <a:rPr lang="en-US" altLang="zh-CN" dirty="0"/>
                        <a:t>100</a:t>
                      </a:r>
                      <a:endParaRPr lang="zh-CN" altLang="en-US" dirty="0"/>
                    </a:p>
                  </a:txBody>
                  <a:tcPr/>
                </a:tc>
                <a:tc>
                  <a:txBody>
                    <a:bodyPr/>
                    <a:lstStyle/>
                    <a:p>
                      <a:r>
                        <a:rPr lang="en-US" altLang="zh-CN" dirty="0"/>
                        <a:t>2000</a:t>
                      </a:r>
                      <a:endParaRPr lang="zh-CN" altLang="en-US" dirty="0"/>
                    </a:p>
                  </a:txBody>
                  <a:tcPr/>
                </a:tc>
                <a:tc>
                  <a:txBody>
                    <a:bodyPr/>
                    <a:lstStyle/>
                    <a:p>
                      <a:r>
                        <a:rPr lang="en-US" altLang="zh-CN" dirty="0"/>
                        <a:t>1000</a:t>
                      </a:r>
                      <a:endParaRPr lang="zh-CN" altLang="en-US" dirty="0"/>
                    </a:p>
                  </a:txBody>
                  <a:tcPr/>
                </a:tc>
                <a:tc>
                  <a:txBody>
                    <a:bodyPr/>
                    <a:lstStyle/>
                    <a:p>
                      <a:r>
                        <a:rPr lang="en-US" altLang="zh-CN" dirty="0"/>
                        <a:t>1000</a:t>
                      </a:r>
                      <a:endParaRPr lang="zh-CN" altLang="en-US" dirty="0"/>
                    </a:p>
                  </a:txBody>
                  <a:tcPr/>
                </a:tc>
                <a:extLst>
                  <a:ext uri="{0D108BD9-81ED-4DB2-BD59-A6C34878D82A}">
                    <a16:rowId xmlns:a16="http://schemas.microsoft.com/office/drawing/2014/main" val="2627353250"/>
                  </a:ext>
                </a:extLst>
              </a:tr>
              <a:tr h="370840">
                <a:tc>
                  <a:txBody>
                    <a:bodyPr/>
                    <a:lstStyle/>
                    <a:p>
                      <a:r>
                        <a:rPr lang="en-US" altLang="zh-CN" dirty="0"/>
                        <a:t>25</a:t>
                      </a:r>
                      <a:endParaRPr lang="zh-CN" altLang="en-US" dirty="0"/>
                    </a:p>
                  </a:txBody>
                  <a:tcPr/>
                </a:tc>
                <a:tc>
                  <a:txBody>
                    <a:bodyPr/>
                    <a:lstStyle/>
                    <a:p>
                      <a:r>
                        <a:rPr lang="en-US" altLang="zh-CN" dirty="0"/>
                        <a:t>90</a:t>
                      </a:r>
                      <a:endParaRPr lang="zh-CN" altLang="en-US" dirty="0"/>
                    </a:p>
                  </a:txBody>
                  <a:tcPr/>
                </a:tc>
                <a:tc>
                  <a:txBody>
                    <a:bodyPr/>
                    <a:lstStyle/>
                    <a:p>
                      <a:r>
                        <a:rPr lang="en-US" altLang="zh-CN" dirty="0"/>
                        <a:t>2250</a:t>
                      </a:r>
                      <a:endParaRPr lang="zh-CN" altLang="en-US" dirty="0"/>
                    </a:p>
                  </a:txBody>
                  <a:tcPr/>
                </a:tc>
                <a:tc>
                  <a:txBody>
                    <a:bodyPr/>
                    <a:lstStyle/>
                    <a:p>
                      <a:r>
                        <a:rPr lang="en-US" altLang="zh-CN" dirty="0"/>
                        <a:t>900</a:t>
                      </a:r>
                      <a:endParaRPr lang="zh-CN" altLang="en-US" dirty="0"/>
                    </a:p>
                  </a:txBody>
                  <a:tcPr/>
                </a:tc>
                <a:tc>
                  <a:txBody>
                    <a:bodyPr/>
                    <a:lstStyle/>
                    <a:p>
                      <a:r>
                        <a:rPr lang="en-US" altLang="zh-CN" dirty="0"/>
                        <a:t>1350</a:t>
                      </a:r>
                      <a:endParaRPr lang="zh-CN" altLang="en-US" dirty="0"/>
                    </a:p>
                  </a:txBody>
                  <a:tcPr/>
                </a:tc>
                <a:extLst>
                  <a:ext uri="{0D108BD9-81ED-4DB2-BD59-A6C34878D82A}">
                    <a16:rowId xmlns:a16="http://schemas.microsoft.com/office/drawing/2014/main" val="1047768349"/>
                  </a:ext>
                </a:extLst>
              </a:tr>
              <a:tr h="370840">
                <a:tc>
                  <a:txBody>
                    <a:bodyPr/>
                    <a:lstStyle/>
                    <a:p>
                      <a:r>
                        <a:rPr lang="en-US" altLang="zh-CN" dirty="0"/>
                        <a:t>30</a:t>
                      </a:r>
                      <a:endParaRPr lang="zh-CN" altLang="en-US" dirty="0"/>
                    </a:p>
                  </a:txBody>
                  <a:tcPr/>
                </a:tc>
                <a:tc>
                  <a:txBody>
                    <a:bodyPr/>
                    <a:lstStyle/>
                    <a:p>
                      <a:r>
                        <a:rPr lang="en-US" altLang="zh-CN" dirty="0"/>
                        <a:t>80</a:t>
                      </a:r>
                      <a:endParaRPr lang="zh-CN" altLang="en-US" dirty="0"/>
                    </a:p>
                  </a:txBody>
                  <a:tcPr/>
                </a:tc>
                <a:tc>
                  <a:txBody>
                    <a:bodyPr/>
                    <a:lstStyle/>
                    <a:p>
                      <a:r>
                        <a:rPr lang="en-US" altLang="zh-CN" dirty="0"/>
                        <a:t>2400</a:t>
                      </a:r>
                      <a:endParaRPr lang="zh-CN" altLang="en-US" dirty="0"/>
                    </a:p>
                  </a:txBody>
                  <a:tcPr/>
                </a:tc>
                <a:tc>
                  <a:txBody>
                    <a:bodyPr/>
                    <a:lstStyle/>
                    <a:p>
                      <a:r>
                        <a:rPr lang="en-US" altLang="zh-CN" dirty="0"/>
                        <a:t>800</a:t>
                      </a:r>
                      <a:endParaRPr lang="zh-CN" altLang="en-US" dirty="0"/>
                    </a:p>
                  </a:txBody>
                  <a:tcPr/>
                </a:tc>
                <a:tc>
                  <a:txBody>
                    <a:bodyPr/>
                    <a:lstStyle/>
                    <a:p>
                      <a:r>
                        <a:rPr lang="en-US" altLang="zh-CN" dirty="0"/>
                        <a:t>1600</a:t>
                      </a:r>
                      <a:endParaRPr lang="zh-CN" altLang="en-US" dirty="0"/>
                    </a:p>
                  </a:txBody>
                  <a:tcPr/>
                </a:tc>
                <a:extLst>
                  <a:ext uri="{0D108BD9-81ED-4DB2-BD59-A6C34878D82A}">
                    <a16:rowId xmlns:a16="http://schemas.microsoft.com/office/drawing/2014/main" val="4014110220"/>
                  </a:ext>
                </a:extLst>
              </a:tr>
              <a:tr h="370840">
                <a:tc>
                  <a:txBody>
                    <a:bodyPr/>
                    <a:lstStyle/>
                    <a:p>
                      <a:r>
                        <a:rPr lang="en-US" altLang="zh-CN" dirty="0"/>
                        <a:t>35</a:t>
                      </a:r>
                      <a:endParaRPr lang="zh-CN" altLang="en-US" dirty="0"/>
                    </a:p>
                  </a:txBody>
                  <a:tcPr/>
                </a:tc>
                <a:tc>
                  <a:txBody>
                    <a:bodyPr/>
                    <a:lstStyle/>
                    <a:p>
                      <a:r>
                        <a:rPr lang="en-US" altLang="zh-CN" dirty="0"/>
                        <a:t>70</a:t>
                      </a:r>
                      <a:endParaRPr lang="zh-CN" altLang="en-US" dirty="0"/>
                    </a:p>
                  </a:txBody>
                  <a:tcPr/>
                </a:tc>
                <a:tc>
                  <a:txBody>
                    <a:bodyPr/>
                    <a:lstStyle/>
                    <a:p>
                      <a:r>
                        <a:rPr lang="en-US" altLang="zh-CN" dirty="0"/>
                        <a:t>2450</a:t>
                      </a:r>
                      <a:endParaRPr lang="zh-CN" altLang="en-US" dirty="0"/>
                    </a:p>
                  </a:txBody>
                  <a:tcPr/>
                </a:tc>
                <a:tc>
                  <a:txBody>
                    <a:bodyPr/>
                    <a:lstStyle/>
                    <a:p>
                      <a:r>
                        <a:rPr lang="en-US" altLang="zh-CN" dirty="0"/>
                        <a:t>700</a:t>
                      </a:r>
                      <a:endParaRPr lang="zh-CN" altLang="en-US" dirty="0"/>
                    </a:p>
                  </a:txBody>
                  <a:tcPr/>
                </a:tc>
                <a:tc>
                  <a:txBody>
                    <a:bodyPr/>
                    <a:lstStyle/>
                    <a:p>
                      <a:r>
                        <a:rPr lang="en-US" altLang="zh-CN" dirty="0"/>
                        <a:t>1750</a:t>
                      </a:r>
                      <a:endParaRPr lang="zh-CN" altLang="en-US" dirty="0"/>
                    </a:p>
                  </a:txBody>
                  <a:tcPr/>
                </a:tc>
                <a:extLst>
                  <a:ext uri="{0D108BD9-81ED-4DB2-BD59-A6C34878D82A}">
                    <a16:rowId xmlns:a16="http://schemas.microsoft.com/office/drawing/2014/main" val="3964480096"/>
                  </a:ext>
                </a:extLst>
              </a:tr>
              <a:tr h="370840">
                <a:tc>
                  <a:txBody>
                    <a:bodyPr/>
                    <a:lstStyle/>
                    <a:p>
                      <a:r>
                        <a:rPr lang="en-US" altLang="zh-CN" dirty="0"/>
                        <a:t>40</a:t>
                      </a:r>
                      <a:endParaRPr lang="zh-CN" altLang="en-US" dirty="0"/>
                    </a:p>
                  </a:txBody>
                  <a:tcPr/>
                </a:tc>
                <a:tc>
                  <a:txBody>
                    <a:bodyPr/>
                    <a:lstStyle/>
                    <a:p>
                      <a:r>
                        <a:rPr lang="en-US" altLang="zh-CN" dirty="0"/>
                        <a:t>60</a:t>
                      </a:r>
                      <a:endParaRPr lang="zh-CN" altLang="en-US" dirty="0"/>
                    </a:p>
                  </a:txBody>
                  <a:tcPr/>
                </a:tc>
                <a:tc>
                  <a:txBody>
                    <a:bodyPr/>
                    <a:lstStyle/>
                    <a:p>
                      <a:r>
                        <a:rPr lang="en-US" altLang="zh-CN" dirty="0"/>
                        <a:t>2400</a:t>
                      </a:r>
                      <a:endParaRPr lang="zh-CN" altLang="en-US" dirty="0"/>
                    </a:p>
                  </a:txBody>
                  <a:tcPr/>
                </a:tc>
                <a:tc>
                  <a:txBody>
                    <a:bodyPr/>
                    <a:lstStyle/>
                    <a:p>
                      <a:r>
                        <a:rPr lang="en-US" altLang="zh-CN" dirty="0"/>
                        <a:t>600</a:t>
                      </a:r>
                      <a:endParaRPr lang="zh-CN" altLang="en-US" dirty="0"/>
                    </a:p>
                  </a:txBody>
                  <a:tcPr/>
                </a:tc>
                <a:tc>
                  <a:txBody>
                    <a:bodyPr/>
                    <a:lstStyle/>
                    <a:p>
                      <a:r>
                        <a:rPr lang="en-US" altLang="zh-CN" dirty="0"/>
                        <a:t>1800</a:t>
                      </a:r>
                      <a:endParaRPr lang="zh-CN" altLang="en-US" dirty="0"/>
                    </a:p>
                  </a:txBody>
                  <a:tcPr/>
                </a:tc>
                <a:extLst>
                  <a:ext uri="{0D108BD9-81ED-4DB2-BD59-A6C34878D82A}">
                    <a16:rowId xmlns:a16="http://schemas.microsoft.com/office/drawing/2014/main" val="4257533626"/>
                  </a:ext>
                </a:extLst>
              </a:tr>
              <a:tr h="370840">
                <a:tc>
                  <a:txBody>
                    <a:bodyPr/>
                    <a:lstStyle/>
                    <a:p>
                      <a:r>
                        <a:rPr lang="en-US" altLang="zh-CN" dirty="0"/>
                        <a:t>45</a:t>
                      </a:r>
                      <a:endParaRPr lang="zh-CN" altLang="en-US" dirty="0"/>
                    </a:p>
                  </a:txBody>
                  <a:tcPr/>
                </a:tc>
                <a:tc>
                  <a:txBody>
                    <a:bodyPr/>
                    <a:lstStyle/>
                    <a:p>
                      <a:r>
                        <a:rPr lang="en-US" altLang="zh-CN" dirty="0"/>
                        <a:t>50</a:t>
                      </a:r>
                      <a:endParaRPr lang="zh-CN" altLang="en-US" dirty="0"/>
                    </a:p>
                  </a:txBody>
                  <a:tcPr/>
                </a:tc>
                <a:tc>
                  <a:txBody>
                    <a:bodyPr/>
                    <a:lstStyle/>
                    <a:p>
                      <a:r>
                        <a:rPr lang="en-US" altLang="zh-CN" dirty="0"/>
                        <a:t>2250</a:t>
                      </a:r>
                      <a:endParaRPr lang="zh-CN" altLang="en-US" dirty="0"/>
                    </a:p>
                  </a:txBody>
                  <a:tcPr/>
                </a:tc>
                <a:tc>
                  <a:txBody>
                    <a:bodyPr/>
                    <a:lstStyle/>
                    <a:p>
                      <a:r>
                        <a:rPr lang="en-US" altLang="zh-CN" dirty="0"/>
                        <a:t>500</a:t>
                      </a:r>
                      <a:endParaRPr lang="zh-CN" altLang="en-US" dirty="0"/>
                    </a:p>
                  </a:txBody>
                  <a:tcPr/>
                </a:tc>
                <a:tc>
                  <a:txBody>
                    <a:bodyPr/>
                    <a:lstStyle/>
                    <a:p>
                      <a:r>
                        <a:rPr lang="en-US" altLang="zh-CN" dirty="0"/>
                        <a:t>1750</a:t>
                      </a:r>
                      <a:endParaRPr lang="zh-CN" altLang="en-US" dirty="0"/>
                    </a:p>
                  </a:txBody>
                  <a:tcPr/>
                </a:tc>
                <a:extLst>
                  <a:ext uri="{0D108BD9-81ED-4DB2-BD59-A6C34878D82A}">
                    <a16:rowId xmlns:a16="http://schemas.microsoft.com/office/drawing/2014/main" val="3744408732"/>
                  </a:ext>
                </a:extLst>
              </a:tr>
            </a:tbl>
          </a:graphicData>
        </a:graphic>
      </p:graphicFrame>
      <p:sp>
        <p:nvSpPr>
          <p:cNvPr id="48" name="矩形 47"/>
          <p:cNvSpPr/>
          <p:nvPr/>
        </p:nvSpPr>
        <p:spPr>
          <a:xfrm>
            <a:off x="491152" y="1068994"/>
            <a:ext cx="3775393" cy="523220"/>
          </a:xfrm>
          <a:prstGeom prst="rect">
            <a:avLst/>
          </a:prstGeom>
        </p:spPr>
        <p:txBody>
          <a:bodyPr wrap="none">
            <a:spAutoFit/>
          </a:bodyPr>
          <a:lstStyle/>
          <a:p>
            <a:pPr algn="ctr">
              <a:spcBef>
                <a:spcPct val="50000"/>
              </a:spcBef>
            </a:pPr>
            <a:r>
              <a:rPr kumimoji="1" lang="zh-CN" altLang="en-US" sz="2800" b="1" dirty="0">
                <a:solidFill>
                  <a:srgbClr val="CC0000"/>
                </a:solidFill>
                <a:latin typeface="微软雅黑" panose="020B0503020204020204" pitchFamily="34" charset="-122"/>
                <a:ea typeface="微软雅黑" panose="020B0503020204020204" pitchFamily="34" charset="-122"/>
              </a:rPr>
              <a:t>小镇移动电话的双寡头</a:t>
            </a:r>
          </a:p>
        </p:txBody>
      </p:sp>
      <p:sp>
        <p:nvSpPr>
          <p:cNvPr id="2" name="矩形 1">
            <a:extLst>
              <a:ext uri="{FF2B5EF4-FFF2-40B4-BE49-F238E27FC236}">
                <a16:creationId xmlns:a16="http://schemas.microsoft.com/office/drawing/2014/main" id="{4BC4F033-6713-4536-AAF1-BDFA340E5B40}"/>
              </a:ext>
            </a:extLst>
          </p:cNvPr>
          <p:cNvSpPr/>
          <p:nvPr/>
        </p:nvSpPr>
        <p:spPr bwMode="auto">
          <a:xfrm>
            <a:off x="989351" y="2810656"/>
            <a:ext cx="6865495" cy="440774"/>
          </a:xfrm>
          <a:prstGeom prst="rect">
            <a:avLst/>
          </a:prstGeom>
          <a:noFill/>
          <a:ln w="63500" cap="flat" cmpd="sng" algn="ctr">
            <a:solidFill>
              <a:srgbClr val="C0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endParaRPr kumimoji="0" lang="zh-CN" altLang="en-US" sz="3400" b="0" i="0" u="none" strike="noStrike" cap="none" normalizeH="0" baseline="0">
              <a:ln>
                <a:noFill/>
              </a:ln>
              <a:solidFill>
                <a:schemeClr val="tx1"/>
              </a:solidFill>
              <a:effectLst/>
              <a:latin typeface="Arial" panose="020B0604020202020204" pitchFamily="34" charset="0"/>
            </a:endParaRPr>
          </a:p>
        </p:txBody>
      </p:sp>
      <p:sp>
        <p:nvSpPr>
          <p:cNvPr id="11" name="矩形 10">
            <a:extLst>
              <a:ext uri="{FF2B5EF4-FFF2-40B4-BE49-F238E27FC236}">
                <a16:creationId xmlns:a16="http://schemas.microsoft.com/office/drawing/2014/main" id="{FB6D4E71-BAF1-4D2A-963E-AAF7C5EA88F0}"/>
              </a:ext>
            </a:extLst>
          </p:cNvPr>
          <p:cNvSpPr/>
          <p:nvPr/>
        </p:nvSpPr>
        <p:spPr bwMode="auto">
          <a:xfrm>
            <a:off x="989351" y="5046689"/>
            <a:ext cx="6865495" cy="440774"/>
          </a:xfrm>
          <a:prstGeom prst="rect">
            <a:avLst/>
          </a:prstGeom>
          <a:noFill/>
          <a:ln w="63500" cap="flat" cmpd="sng" algn="ctr">
            <a:solidFill>
              <a:srgbClr val="C0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endParaRPr kumimoji="0" lang="zh-CN" altLang="en-US" sz="3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07503335"/>
      </p:ext>
    </p:extLst>
  </p:cSld>
  <p:clrMapOvr>
    <a:masterClrMapping/>
  </p:clrMapOvr>
  <p:transition>
    <p:cover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18</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6" name="矩形 5"/>
          <p:cNvSpPr/>
          <p:nvPr/>
        </p:nvSpPr>
        <p:spPr>
          <a:xfrm>
            <a:off x="439856" y="1068994"/>
            <a:ext cx="3877985" cy="584775"/>
          </a:xfrm>
          <a:prstGeom prst="rect">
            <a:avLst/>
          </a:prstGeom>
        </p:spPr>
        <p:txBody>
          <a:bodyPr wrap="none">
            <a:spAutoFit/>
          </a:bodyPr>
          <a:lstStyle/>
          <a:p>
            <a:pPr algn="ctr">
              <a:spcBef>
                <a:spcPct val="50000"/>
              </a:spcBef>
            </a:pPr>
            <a:r>
              <a:rPr kumimoji="1" lang="zh-CN" altLang="en-US" sz="3200" b="1" dirty="0">
                <a:solidFill>
                  <a:srgbClr val="CC0000"/>
                </a:solidFill>
                <a:latin typeface="微软雅黑" panose="020B0503020204020204" pitchFamily="34" charset="-122"/>
                <a:ea typeface="微软雅黑" panose="020B0503020204020204" pitchFamily="34" charset="-122"/>
              </a:rPr>
              <a:t>小镇移动电话的双头</a:t>
            </a:r>
          </a:p>
        </p:txBody>
      </p:sp>
      <p:sp>
        <p:nvSpPr>
          <p:cNvPr id="9" name="标题 1"/>
          <p:cNvSpPr>
            <a:spLocks noGrp="1"/>
          </p:cNvSpPr>
          <p:nvPr>
            <p:ph type="title"/>
          </p:nvPr>
        </p:nvSpPr>
        <p:spPr>
          <a:xfrm>
            <a:off x="784226" y="330200"/>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3" name="Line 72"/>
          <p:cNvSpPr>
            <a:spLocks noChangeShapeType="1"/>
          </p:cNvSpPr>
          <p:nvPr/>
        </p:nvSpPr>
        <p:spPr bwMode="auto">
          <a:xfrm>
            <a:off x="315913" y="6203950"/>
            <a:ext cx="524986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rIns="0" anchor="ctr"/>
          <a:lstStyle/>
          <a:p>
            <a:endParaRPr lang="zh-CN" altLang="en-US"/>
          </a:p>
        </p:txBody>
      </p:sp>
      <p:sp>
        <p:nvSpPr>
          <p:cNvPr id="34" name="Line 72"/>
          <p:cNvSpPr>
            <a:spLocks noChangeShapeType="1"/>
          </p:cNvSpPr>
          <p:nvPr/>
        </p:nvSpPr>
        <p:spPr bwMode="auto">
          <a:xfrm>
            <a:off x="468313" y="6356350"/>
            <a:ext cx="524986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rIns="0" anchor="ctr"/>
          <a:lstStyle/>
          <a:p>
            <a:endParaRPr lang="zh-CN" altLang="en-US"/>
          </a:p>
        </p:txBody>
      </p:sp>
      <p:sp>
        <p:nvSpPr>
          <p:cNvPr id="10" name="Rectangle 6"/>
          <p:cNvSpPr>
            <a:spLocks noChangeArrowheads="1"/>
          </p:cNvSpPr>
          <p:nvPr/>
        </p:nvSpPr>
        <p:spPr bwMode="auto">
          <a:xfrm>
            <a:off x="819669" y="1675994"/>
            <a:ext cx="7798869" cy="38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5000"/>
              </a:lnSpc>
              <a:spcBef>
                <a:spcPct val="50000"/>
              </a:spcBef>
              <a:buClr>
                <a:srgbClr val="669900"/>
              </a:buClr>
              <a:buSzPct val="120000"/>
              <a:buFont typeface="Wingdings" panose="05000000000000000000" pitchFamily="2" charset="2"/>
              <a:buNone/>
            </a:pPr>
            <a:r>
              <a:rPr lang="zh-CN" altLang="zh-CN" sz="2600" dirty="0">
                <a:latin typeface="微软雅黑" panose="020B0503020204020204" pitchFamily="34" charset="-122"/>
                <a:ea typeface="微软雅黑" panose="020B0503020204020204" pitchFamily="34" charset="-122"/>
              </a:rPr>
              <a:t>有</a:t>
            </a:r>
            <a:r>
              <a:rPr lang="zh-CN" altLang="en-US" sz="2600" dirty="0">
                <a:latin typeface="微软雅黑" panose="020B0503020204020204" pitchFamily="34" charset="-122"/>
                <a:ea typeface="微软雅黑" panose="020B0503020204020204" pitchFamily="34" charset="-122"/>
              </a:rPr>
              <a:t>合谋</a:t>
            </a:r>
            <a:r>
              <a:rPr lang="zh-CN" altLang="zh-CN" sz="2600" dirty="0">
                <a:latin typeface="微软雅黑" panose="020B0503020204020204" pitchFamily="34" charset="-122"/>
                <a:ea typeface="微软雅黑" panose="020B0503020204020204" pitchFamily="34" charset="-122"/>
              </a:rPr>
              <a:t>的双</a:t>
            </a:r>
            <a:r>
              <a:rPr lang="zh-CN" altLang="en-US" sz="2600" dirty="0">
                <a:latin typeface="微软雅黑" panose="020B0503020204020204" pitchFamily="34" charset="-122"/>
                <a:ea typeface="微软雅黑" panose="020B0503020204020204" pitchFamily="34" charset="-122"/>
              </a:rPr>
              <a:t>寡</a:t>
            </a:r>
            <a:r>
              <a:rPr lang="zh-CN" altLang="zh-CN" sz="2600" dirty="0">
                <a:latin typeface="微软雅黑" panose="020B0503020204020204" pitchFamily="34" charset="-122"/>
                <a:ea typeface="微软雅黑" panose="020B0503020204020204" pitchFamily="34" charset="-122"/>
              </a:rPr>
              <a:t>头结果：</a:t>
            </a:r>
          </a:p>
          <a:p>
            <a:pPr eaLnBrk="1" hangingPunct="1">
              <a:lnSpc>
                <a:spcPct val="105000"/>
              </a:lnSpc>
              <a:spcBef>
                <a:spcPct val="50000"/>
              </a:spcBef>
              <a:buClr>
                <a:srgbClr val="669900"/>
              </a:buClr>
              <a:buSzPct val="120000"/>
              <a:buFont typeface="Wingdings" panose="05000000000000000000" pitchFamily="2" charset="2"/>
              <a:buNone/>
            </a:pPr>
            <a:r>
              <a:rPr lang="zh-CN" altLang="zh-CN" sz="2600" dirty="0">
                <a:latin typeface="微软雅黑" panose="020B0503020204020204" pitchFamily="34" charset="-122"/>
                <a:ea typeface="微软雅黑" panose="020B0503020204020204" pitchFamily="34" charset="-122"/>
              </a:rPr>
              <a:t>  每个企业都同意生产 </a:t>
            </a:r>
            <a:r>
              <a:rPr lang="zh-CN" altLang="zh-CN" sz="2600" b="1" i="1" dirty="0">
                <a:latin typeface="微软雅黑" panose="020B0503020204020204" pitchFamily="34" charset="-122"/>
                <a:ea typeface="微软雅黑" panose="020B0503020204020204" pitchFamily="34" charset="-122"/>
              </a:rPr>
              <a:t>Q</a:t>
            </a:r>
            <a:r>
              <a:rPr lang="zh-CN" altLang="zh-CN" sz="2600" dirty="0">
                <a:latin typeface="微软雅黑" panose="020B0503020204020204" pitchFamily="34" charset="-122"/>
                <a:ea typeface="微软雅黑" panose="020B0503020204020204" pitchFamily="34" charset="-122"/>
              </a:rPr>
              <a:t> = 30, </a:t>
            </a:r>
            <a:br>
              <a:rPr lang="zh-CN" altLang="zh-CN" sz="2600" dirty="0">
                <a:latin typeface="微软雅黑" panose="020B0503020204020204" pitchFamily="34" charset="-122"/>
                <a:ea typeface="微软雅黑" panose="020B0503020204020204" pitchFamily="34" charset="-122"/>
              </a:rPr>
            </a:br>
            <a:r>
              <a:rPr lang="zh-CN" altLang="zh-CN" sz="2600" dirty="0">
                <a:latin typeface="微软雅黑" panose="020B0503020204020204" pitchFamily="34" charset="-122"/>
                <a:ea typeface="微软雅黑" panose="020B0503020204020204" pitchFamily="34" charset="-122"/>
              </a:rPr>
              <a:t>  每个企业都得到利润= $900.</a:t>
            </a:r>
          </a:p>
          <a:p>
            <a:pPr eaLnBrk="1" hangingPunct="1">
              <a:lnSpc>
                <a:spcPct val="105000"/>
              </a:lnSpc>
              <a:spcBef>
                <a:spcPct val="50000"/>
              </a:spcBef>
              <a:buClr>
                <a:srgbClr val="669900"/>
              </a:buClr>
              <a:buSzPct val="120000"/>
              <a:buFont typeface="Wingdings" panose="05000000000000000000" pitchFamily="2" charset="2"/>
              <a:buNone/>
            </a:pPr>
            <a:r>
              <a:rPr lang="zh-CN" altLang="zh-CN" sz="2600" dirty="0">
                <a:latin typeface="微软雅黑" panose="020B0503020204020204" pitchFamily="34" charset="-122"/>
                <a:ea typeface="微软雅黑" panose="020B0503020204020204" pitchFamily="34" charset="-122"/>
              </a:rPr>
              <a:t>如果 T-Mobile 违反协定生产</a:t>
            </a:r>
            <a:r>
              <a:rPr lang="zh-CN" altLang="zh-CN" sz="2600" b="1" i="1" dirty="0">
                <a:latin typeface="微软雅黑" panose="020B0503020204020204" pitchFamily="34" charset="-122"/>
                <a:ea typeface="微软雅黑" panose="020B0503020204020204" pitchFamily="34" charset="-122"/>
              </a:rPr>
              <a:t>Q</a:t>
            </a:r>
            <a:r>
              <a:rPr lang="zh-CN" altLang="zh-CN" sz="2600" dirty="0">
                <a:latin typeface="微软雅黑" panose="020B0503020204020204" pitchFamily="34" charset="-122"/>
                <a:ea typeface="微软雅黑" panose="020B0503020204020204" pitchFamily="34" charset="-122"/>
              </a:rPr>
              <a:t> = 40，市场价格会发生什么变化？T-Mobile 的利润呢？  </a:t>
            </a:r>
          </a:p>
          <a:p>
            <a:pPr eaLnBrk="1" hangingPunct="1">
              <a:lnSpc>
                <a:spcPct val="105000"/>
              </a:lnSpc>
              <a:spcBef>
                <a:spcPct val="50000"/>
              </a:spcBef>
              <a:buClr>
                <a:srgbClr val="669900"/>
              </a:buClr>
              <a:buSzPct val="120000"/>
              <a:buFont typeface="Wingdings" panose="05000000000000000000" pitchFamily="2" charset="2"/>
              <a:buNone/>
            </a:pPr>
            <a:r>
              <a:rPr lang="zh-CN" altLang="zh-CN" sz="2600" dirty="0">
                <a:latin typeface="微软雅黑" panose="020B0503020204020204" pitchFamily="34" charset="-122"/>
                <a:ea typeface="微软雅黑" panose="020B0503020204020204" pitchFamily="34" charset="-122"/>
              </a:rPr>
              <a:t> T-Mobile对违反协定感兴趣吗？   </a:t>
            </a:r>
          </a:p>
          <a:p>
            <a:pPr eaLnBrk="1" hangingPunct="1">
              <a:lnSpc>
                <a:spcPct val="105000"/>
              </a:lnSpc>
              <a:spcBef>
                <a:spcPct val="50000"/>
              </a:spcBef>
              <a:buClr>
                <a:srgbClr val="669900"/>
              </a:buClr>
              <a:buSzPct val="120000"/>
              <a:buFont typeface="Wingdings" panose="05000000000000000000" pitchFamily="2" charset="2"/>
              <a:buNone/>
            </a:pPr>
            <a:r>
              <a:rPr lang="zh-CN" altLang="zh-CN" sz="2600" dirty="0">
                <a:latin typeface="微软雅黑" panose="020B0503020204020204" pitchFamily="34" charset="-122"/>
                <a:ea typeface="微软雅黑" panose="020B0503020204020204" pitchFamily="34" charset="-122"/>
              </a:rPr>
              <a:t>如果两个企业都违反协定，都生产</a:t>
            </a:r>
            <a:r>
              <a:rPr lang="zh-CN" altLang="zh-CN" sz="2600" b="1" i="1" dirty="0">
                <a:latin typeface="微软雅黑" panose="020B0503020204020204" pitchFamily="34" charset="-122"/>
                <a:ea typeface="微软雅黑" panose="020B0503020204020204" pitchFamily="34" charset="-122"/>
              </a:rPr>
              <a:t>Q</a:t>
            </a:r>
            <a:r>
              <a:rPr lang="zh-CN" altLang="zh-CN" sz="2600" dirty="0">
                <a:latin typeface="微软雅黑" panose="020B0503020204020204" pitchFamily="34" charset="-122"/>
                <a:ea typeface="微软雅黑" panose="020B0503020204020204" pitchFamily="34" charset="-122"/>
              </a:rPr>
              <a:t> = 40，计算每个企业的利润 </a:t>
            </a:r>
          </a:p>
        </p:txBody>
      </p:sp>
    </p:spTree>
    <p:extLst>
      <p:ext uri="{BB962C8B-B14F-4D97-AF65-F5344CB8AC3E}">
        <p14:creationId xmlns:p14="http://schemas.microsoft.com/office/powerpoint/2010/main" val="1067769773"/>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wipe(left)">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
                                            <p:txEl>
                                              <p:pRg st="3" end="3"/>
                                            </p:txEl>
                                          </p:spTgt>
                                        </p:tgtEl>
                                        <p:attrNameLst>
                                          <p:attrName>style.visibility</p:attrName>
                                        </p:attrNameLst>
                                      </p:cBhvr>
                                      <p:to>
                                        <p:strVal val="visible"/>
                                      </p:to>
                                    </p:set>
                                    <p:animEffect transition="in" filter="wipe(left)">
                                      <p:cBhvr>
                                        <p:cTn id="12" dur="500"/>
                                        <p:tgtEl>
                                          <p:spTgt spid="10">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xEl>
                                              <p:pRg st="4" end="4"/>
                                            </p:txEl>
                                          </p:spTgt>
                                        </p:tgtEl>
                                        <p:attrNameLst>
                                          <p:attrName>style.visibility</p:attrName>
                                        </p:attrNameLst>
                                      </p:cBhvr>
                                      <p:to>
                                        <p:strVal val="visible"/>
                                      </p:to>
                                    </p:set>
                                    <p:animEffect transition="in" filter="wipe(left)">
                                      <p:cBhvr>
                                        <p:cTn id="17"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5"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19</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标题 1"/>
          <p:cNvSpPr>
            <a:spLocks noGrp="1"/>
          </p:cNvSpPr>
          <p:nvPr>
            <p:ph type="title"/>
          </p:nvPr>
        </p:nvSpPr>
        <p:spPr>
          <a:xfrm>
            <a:off x="784226" y="330200"/>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
        <p:nvSpPr>
          <p:cNvPr id="33" name="Line 72"/>
          <p:cNvSpPr>
            <a:spLocks noChangeShapeType="1"/>
          </p:cNvSpPr>
          <p:nvPr/>
        </p:nvSpPr>
        <p:spPr bwMode="auto">
          <a:xfrm>
            <a:off x="315913" y="6203950"/>
            <a:ext cx="524986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rIns="0" anchor="ctr"/>
          <a:lstStyle/>
          <a:p>
            <a:endParaRPr lang="zh-CN" altLang="en-US"/>
          </a:p>
        </p:txBody>
      </p:sp>
      <p:sp>
        <p:nvSpPr>
          <p:cNvPr id="34" name="Line 72"/>
          <p:cNvSpPr>
            <a:spLocks noChangeShapeType="1"/>
          </p:cNvSpPr>
          <p:nvPr/>
        </p:nvSpPr>
        <p:spPr bwMode="auto">
          <a:xfrm>
            <a:off x="468313" y="6356350"/>
            <a:ext cx="5249862" cy="0"/>
          </a:xfrm>
          <a:prstGeom prst="line">
            <a:avLst/>
          </a:prstGeom>
          <a:noFill/>
          <a:ln w="12700" cap="sq">
            <a:solidFill>
              <a:schemeClr val="tx1"/>
            </a:solidFill>
            <a:round/>
            <a:headEnd/>
            <a:tailEnd/>
          </a:ln>
          <a:extLst>
            <a:ext uri="{909E8E84-426E-40DD-AFC4-6F175D3DCCD1}">
              <a14:hiddenFill xmlns:a14="http://schemas.microsoft.com/office/drawing/2010/main">
                <a:noFill/>
              </a14:hiddenFill>
            </a:ext>
          </a:extLst>
        </p:spPr>
        <p:txBody>
          <a:bodyPr rIns="0" anchor="ctr"/>
          <a:lstStyle/>
          <a:p>
            <a:endParaRPr lang="zh-CN" altLang="en-US"/>
          </a:p>
        </p:txBody>
      </p:sp>
      <p:sp>
        <p:nvSpPr>
          <p:cNvPr id="11" name="Rectangle 6"/>
          <p:cNvSpPr>
            <a:spLocks noChangeArrowheads="1"/>
          </p:cNvSpPr>
          <p:nvPr/>
        </p:nvSpPr>
        <p:spPr bwMode="auto">
          <a:xfrm>
            <a:off x="468313" y="1996642"/>
            <a:ext cx="8309235" cy="364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2349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105000"/>
              </a:lnSpc>
              <a:spcBef>
                <a:spcPct val="50000"/>
              </a:spcBef>
              <a:buClr>
                <a:srgbClr val="669900"/>
              </a:buClr>
              <a:buSzPct val="120000"/>
              <a:buFont typeface="Wingdings" panose="05000000000000000000" pitchFamily="2" charset="2"/>
              <a:buNone/>
            </a:pPr>
            <a:r>
              <a:rPr lang="zh-CN" altLang="zh-CN" sz="2800" dirty="0">
                <a:latin typeface="微软雅黑" panose="020B0503020204020204" pitchFamily="34" charset="-122"/>
                <a:ea typeface="微软雅黑" panose="020B0503020204020204" pitchFamily="34" charset="-122"/>
              </a:rPr>
              <a:t>如果每个企业生产 </a:t>
            </a:r>
            <a:r>
              <a:rPr lang="zh-CN" altLang="zh-CN" sz="2800" b="1" i="1" dirty="0">
                <a:latin typeface="微软雅黑" panose="020B0503020204020204" pitchFamily="34" charset="-122"/>
                <a:ea typeface="微软雅黑" panose="020B0503020204020204" pitchFamily="34" charset="-122"/>
              </a:rPr>
              <a:t>Q</a:t>
            </a:r>
            <a:r>
              <a:rPr lang="zh-CN" altLang="zh-CN" sz="2800" dirty="0">
                <a:latin typeface="微软雅黑" panose="020B0503020204020204" pitchFamily="34" charset="-122"/>
                <a:ea typeface="微软雅黑" panose="020B0503020204020204" pitchFamily="34" charset="-122"/>
              </a:rPr>
              <a:t> = 40,</a:t>
            </a:r>
          </a:p>
          <a:p>
            <a:pPr lvl="1" eaLnBrk="1" hangingPunct="1">
              <a:spcBef>
                <a:spcPct val="5000"/>
              </a:spcBef>
              <a:buClr>
                <a:srgbClr val="669900"/>
              </a:buClr>
              <a:buSzPct val="120000"/>
              <a:buFont typeface="Wingdings" panose="05000000000000000000" pitchFamily="2" charset="2"/>
              <a:buNone/>
            </a:pPr>
            <a:r>
              <a:rPr lang="zh-CN" altLang="zh-CN" sz="2800" dirty="0">
                <a:latin typeface="微软雅黑" panose="020B0503020204020204" pitchFamily="34" charset="-122"/>
                <a:ea typeface="微软雅黑" panose="020B0503020204020204" pitchFamily="34" charset="-122"/>
              </a:rPr>
              <a:t>市场产量 = 80 </a:t>
            </a:r>
          </a:p>
          <a:p>
            <a:pPr lvl="1" eaLnBrk="1" hangingPunct="1">
              <a:spcBef>
                <a:spcPct val="5000"/>
              </a:spcBef>
              <a:buClr>
                <a:srgbClr val="669900"/>
              </a:buClr>
              <a:buSzPct val="120000"/>
              <a:buFont typeface="Wingdings" panose="05000000000000000000" pitchFamily="2" charset="2"/>
              <a:buNone/>
            </a:pPr>
            <a:r>
              <a:rPr lang="zh-CN" altLang="zh-CN" sz="2800" b="1" i="1" dirty="0">
                <a:latin typeface="微软雅黑" panose="020B0503020204020204" pitchFamily="34" charset="-122"/>
                <a:ea typeface="微软雅黑" panose="020B0503020204020204" pitchFamily="34" charset="-122"/>
              </a:rPr>
              <a:t>P</a:t>
            </a:r>
            <a:r>
              <a:rPr lang="zh-CN" altLang="zh-CN" sz="2800" dirty="0">
                <a:latin typeface="微软雅黑" panose="020B0503020204020204" pitchFamily="34" charset="-122"/>
                <a:ea typeface="微软雅黑" panose="020B0503020204020204" pitchFamily="34" charset="-122"/>
              </a:rPr>
              <a:t> = $30 </a:t>
            </a:r>
          </a:p>
          <a:p>
            <a:pPr lvl="1" eaLnBrk="1" hangingPunct="1">
              <a:spcBef>
                <a:spcPct val="5000"/>
              </a:spcBef>
              <a:buClr>
                <a:srgbClr val="669900"/>
              </a:buClr>
              <a:buSzPct val="120000"/>
              <a:buFont typeface="Wingdings" panose="05000000000000000000" pitchFamily="2" charset="2"/>
              <a:buNone/>
            </a:pPr>
            <a:r>
              <a:rPr lang="zh-CN" altLang="zh-CN" sz="2800" dirty="0">
                <a:latin typeface="微软雅黑" panose="020B0503020204020204" pitchFamily="34" charset="-122"/>
                <a:ea typeface="微软雅黑" panose="020B0503020204020204" pitchFamily="34" charset="-122"/>
              </a:rPr>
              <a:t>每个企业的利润  = $800</a:t>
            </a:r>
          </a:p>
          <a:p>
            <a:pPr eaLnBrk="1" hangingPunct="1">
              <a:lnSpc>
                <a:spcPct val="105000"/>
              </a:lnSpc>
              <a:spcBef>
                <a:spcPct val="55000"/>
              </a:spcBef>
              <a:buClr>
                <a:srgbClr val="669900"/>
              </a:buClr>
              <a:buSzPct val="120000"/>
              <a:buFont typeface="Wingdings" panose="05000000000000000000" pitchFamily="2" charset="2"/>
              <a:buNone/>
            </a:pPr>
            <a:r>
              <a:rPr lang="zh-CN" altLang="zh-CN" sz="2800" dirty="0">
                <a:latin typeface="微软雅黑" panose="020B0503020204020204" pitchFamily="34" charset="-122"/>
                <a:ea typeface="微软雅黑" panose="020B0503020204020204" pitchFamily="34" charset="-122"/>
              </a:rPr>
              <a:t> T-Mobile 把产出增加到</a:t>
            </a:r>
            <a:r>
              <a:rPr lang="zh-CN" altLang="zh-CN" sz="2800" b="1" i="1" dirty="0">
                <a:latin typeface="微软雅黑" panose="020B0503020204020204" pitchFamily="34" charset="-122"/>
                <a:ea typeface="微软雅黑" panose="020B0503020204020204" pitchFamily="34" charset="-122"/>
              </a:rPr>
              <a:t>Q</a:t>
            </a:r>
            <a:r>
              <a:rPr lang="zh-CN" altLang="zh-CN" sz="2800" dirty="0">
                <a:latin typeface="微软雅黑" panose="020B0503020204020204" pitchFamily="34" charset="-122"/>
                <a:ea typeface="微软雅黑" panose="020B0503020204020204" pitchFamily="34" charset="-122"/>
              </a:rPr>
              <a:t> = 50 是否符合它的利益？</a:t>
            </a:r>
          </a:p>
          <a:p>
            <a:pPr eaLnBrk="1" hangingPunct="1">
              <a:lnSpc>
                <a:spcPct val="105000"/>
              </a:lnSpc>
              <a:spcBef>
                <a:spcPct val="55000"/>
              </a:spcBef>
              <a:buClr>
                <a:srgbClr val="669900"/>
              </a:buClr>
              <a:buSzPct val="120000"/>
              <a:buFont typeface="Wingdings" panose="05000000000000000000" pitchFamily="2" charset="2"/>
              <a:buNone/>
            </a:pPr>
            <a:r>
              <a:rPr lang="zh-CN" altLang="zh-CN" sz="2800" dirty="0">
                <a:latin typeface="微软雅黑" panose="020B0503020204020204" pitchFamily="34" charset="-122"/>
                <a:ea typeface="微软雅黑" panose="020B0503020204020204" pitchFamily="34" charset="-122"/>
              </a:rPr>
              <a:t>Verizon 把产出增加的</a:t>
            </a:r>
            <a:r>
              <a:rPr lang="zh-CN" altLang="zh-CN" sz="2800" b="1" i="1" dirty="0">
                <a:latin typeface="微软雅黑" panose="020B0503020204020204" pitchFamily="34" charset="-122"/>
                <a:ea typeface="微软雅黑" panose="020B0503020204020204" pitchFamily="34" charset="-122"/>
              </a:rPr>
              <a:t>Q</a:t>
            </a:r>
            <a:r>
              <a:rPr lang="zh-CN" altLang="zh-CN" sz="2800" dirty="0">
                <a:latin typeface="微软雅黑" panose="020B0503020204020204" pitchFamily="34" charset="-122"/>
                <a:ea typeface="微软雅黑" panose="020B0503020204020204" pitchFamily="34" charset="-122"/>
              </a:rPr>
              <a:t> = 50 是否符合它的利益？</a:t>
            </a:r>
          </a:p>
        </p:txBody>
      </p:sp>
      <p:sp>
        <p:nvSpPr>
          <p:cNvPr id="12" name="矩形 11"/>
          <p:cNvSpPr/>
          <p:nvPr/>
        </p:nvSpPr>
        <p:spPr>
          <a:xfrm>
            <a:off x="491152" y="1068994"/>
            <a:ext cx="3775393" cy="523220"/>
          </a:xfrm>
          <a:prstGeom prst="rect">
            <a:avLst/>
          </a:prstGeom>
        </p:spPr>
        <p:txBody>
          <a:bodyPr wrap="none">
            <a:spAutoFit/>
          </a:bodyPr>
          <a:lstStyle/>
          <a:p>
            <a:pPr algn="ctr">
              <a:spcBef>
                <a:spcPct val="50000"/>
              </a:spcBef>
            </a:pPr>
            <a:r>
              <a:rPr kumimoji="1" lang="zh-CN" altLang="en-US" sz="2800" b="1" dirty="0">
                <a:solidFill>
                  <a:srgbClr val="CC0000"/>
                </a:solidFill>
                <a:latin typeface="微软雅黑" panose="020B0503020204020204" pitchFamily="34" charset="-122"/>
                <a:ea typeface="微软雅黑" panose="020B0503020204020204" pitchFamily="34" charset="-122"/>
              </a:rPr>
              <a:t>小镇移动电话的双寡头</a:t>
            </a:r>
          </a:p>
        </p:txBody>
      </p:sp>
    </p:spTree>
    <p:extLst>
      <p:ext uri="{BB962C8B-B14F-4D97-AF65-F5344CB8AC3E}">
        <p14:creationId xmlns:p14="http://schemas.microsoft.com/office/powerpoint/2010/main" val="2141011594"/>
      </p:ext>
    </p:extLst>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xEl>
                                              <p:pRg st="4" end="4"/>
                                            </p:txEl>
                                          </p:spTgt>
                                        </p:tgtEl>
                                        <p:attrNameLst>
                                          <p:attrName>style.visibility</p:attrName>
                                        </p:attrNameLst>
                                      </p:cBhvr>
                                      <p:to>
                                        <p:strVal val="visible"/>
                                      </p:to>
                                    </p:set>
                                    <p:animEffect transition="in" filter="wipe(left)">
                                      <p:cBhvr>
                                        <p:cTn id="7" dur="500"/>
                                        <p:tgtEl>
                                          <p:spTgt spid="11">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xEl>
                                              <p:pRg st="5" end="5"/>
                                            </p:txEl>
                                          </p:spTgt>
                                        </p:tgtEl>
                                        <p:attrNameLst>
                                          <p:attrName>style.visibility</p:attrName>
                                        </p:attrNameLst>
                                      </p:cBhvr>
                                      <p:to>
                                        <p:strVal val="visible"/>
                                      </p:to>
                                    </p:set>
                                    <p:animEffect transition="in" filter="wipe(left)">
                                      <p:cBhvr>
                                        <p:cTn id="12" dur="500"/>
                                        <p:tgtEl>
                                          <p:spTgt spid="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nvCxnSpPr>
        <p:spPr>
          <a:xfrm flipH="1">
            <a:off x="2688049" y="1426529"/>
            <a:ext cx="2005013" cy="4111625"/>
          </a:xfrm>
          <a:prstGeom prst="line">
            <a:avLst/>
          </a:prstGeom>
          <a:ln>
            <a:solidFill>
              <a:srgbClr val="0065B0"/>
            </a:solidFill>
          </a:ln>
        </p:spPr>
        <p:style>
          <a:lnRef idx="1">
            <a:schemeClr val="accent1"/>
          </a:lnRef>
          <a:fillRef idx="0">
            <a:schemeClr val="accent1"/>
          </a:fillRef>
          <a:effectRef idx="0">
            <a:schemeClr val="accent1"/>
          </a:effectRef>
          <a:fontRef idx="minor">
            <a:schemeClr val="tx1"/>
          </a:fontRef>
        </p:style>
      </p:cxnSp>
      <p:sp>
        <p:nvSpPr>
          <p:cNvPr id="4" name="菱形 3"/>
          <p:cNvSpPr/>
          <p:nvPr/>
        </p:nvSpPr>
        <p:spPr>
          <a:xfrm rot="1811236">
            <a:off x="4313649" y="1669416"/>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5" name="矩形 4"/>
          <p:cNvSpPr/>
          <p:nvPr/>
        </p:nvSpPr>
        <p:spPr>
          <a:xfrm>
            <a:off x="4609762" y="1579413"/>
            <a:ext cx="4044005"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1.</a:t>
            </a:r>
            <a:r>
              <a:rPr lang="zh-CN" altLang="en-US" sz="2800" b="1"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从完全竞争到完全垄断</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7" name="菱形 6"/>
          <p:cNvSpPr/>
          <p:nvPr/>
        </p:nvSpPr>
        <p:spPr>
          <a:xfrm rot="1811236">
            <a:off x="3702461" y="3002916"/>
            <a:ext cx="344488" cy="292100"/>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9" name="菱形 8"/>
          <p:cNvSpPr/>
          <p:nvPr/>
        </p:nvSpPr>
        <p:spPr>
          <a:xfrm rot="1657671">
            <a:off x="3362736" y="3658554"/>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1" name="菱形 10"/>
          <p:cNvSpPr/>
          <p:nvPr/>
        </p:nvSpPr>
        <p:spPr>
          <a:xfrm rot="1515338">
            <a:off x="3042061" y="4293554"/>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3" name="菱形 12"/>
          <p:cNvSpPr/>
          <p:nvPr/>
        </p:nvSpPr>
        <p:spPr>
          <a:xfrm rot="1811236">
            <a:off x="2738849" y="4926966"/>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9" name="矩形 18"/>
          <p:cNvSpPr/>
          <p:nvPr/>
        </p:nvSpPr>
        <p:spPr>
          <a:xfrm>
            <a:off x="-2844828" y="-1244674"/>
            <a:ext cx="72008" cy="45720"/>
          </a:xfrm>
          <a:prstGeom prst="rect">
            <a:avLst/>
          </a:prstGeom>
          <a:blipFill dpi="0" rotWithShape="1">
            <a:blip r:embed="rId3" cstate="print"/>
            <a:srcRect/>
            <a:stretch>
              <a:fillRect l="-23000"/>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5pPr>
          </a:lstStyle>
          <a:p>
            <a:pPr lvl="0" algn="ctr" eaLnBrk="1" hangingPunct="1">
              <a:buFont typeface="Arial" panose="020B0604020202020204" pitchFamily="34" charset="0"/>
              <a:buNone/>
            </a:pPr>
            <a:endParaRPr lang="en-US" altLang="en-US" dirty="0">
              <a:solidFill>
                <a:srgbClr val="FFFFFF"/>
              </a:solidFill>
              <a:latin typeface="Arial" panose="020B0604020202020204" pitchFamily="34" charset="0"/>
            </a:endParaRPr>
          </a:p>
        </p:txBody>
      </p:sp>
      <p:sp>
        <p:nvSpPr>
          <p:cNvPr id="15" name="矩形 14"/>
          <p:cNvSpPr/>
          <p:nvPr/>
        </p:nvSpPr>
        <p:spPr>
          <a:xfrm>
            <a:off x="207963" y="1423988"/>
            <a:ext cx="4270375" cy="3973513"/>
          </a:xfrm>
          <a:custGeom>
            <a:avLst/>
            <a:gdLst>
              <a:gd name="connsiteX0" fmla="*/ 0 w 4270965"/>
              <a:gd name="connsiteY0" fmla="*/ 0 h 3545268"/>
              <a:gd name="connsiteX1" fmla="*/ 4270965 w 4270965"/>
              <a:gd name="connsiteY1" fmla="*/ 0 h 3545268"/>
              <a:gd name="connsiteX2" fmla="*/ 4270965 w 4270965"/>
              <a:gd name="connsiteY2" fmla="*/ 3545268 h 3545268"/>
              <a:gd name="connsiteX3" fmla="*/ 0 w 4270965"/>
              <a:gd name="connsiteY3" fmla="*/ 3545268 h 3545268"/>
              <a:gd name="connsiteX4" fmla="*/ 0 w 4270965"/>
              <a:gd name="connsiteY4" fmla="*/ 0 h 3545268"/>
              <a:gd name="connsiteX0-1" fmla="*/ 0 w 4270965"/>
              <a:gd name="connsiteY0-2" fmla="*/ 0 h 4002468"/>
              <a:gd name="connsiteX1-3" fmla="*/ 4270965 w 4270965"/>
              <a:gd name="connsiteY1-4" fmla="*/ 0 h 4002468"/>
              <a:gd name="connsiteX2-5" fmla="*/ 2327865 w 4270965"/>
              <a:gd name="connsiteY2-6" fmla="*/ 4002468 h 4002468"/>
              <a:gd name="connsiteX3-7" fmla="*/ 0 w 4270965"/>
              <a:gd name="connsiteY3-8" fmla="*/ 3545268 h 4002468"/>
              <a:gd name="connsiteX4-9" fmla="*/ 0 w 4270965"/>
              <a:gd name="connsiteY4-10" fmla="*/ 0 h 4002468"/>
              <a:gd name="connsiteX0-11" fmla="*/ 0 w 4270965"/>
              <a:gd name="connsiteY0-12" fmla="*/ 0 h 3973893"/>
              <a:gd name="connsiteX1-13" fmla="*/ 4270965 w 4270965"/>
              <a:gd name="connsiteY1-14" fmla="*/ 0 h 3973893"/>
              <a:gd name="connsiteX2-15" fmla="*/ 2251665 w 4270965"/>
              <a:gd name="connsiteY2-16" fmla="*/ 3973893 h 3973893"/>
              <a:gd name="connsiteX3-17" fmla="*/ 0 w 4270965"/>
              <a:gd name="connsiteY3-18" fmla="*/ 3545268 h 3973893"/>
              <a:gd name="connsiteX4-19" fmla="*/ 0 w 4270965"/>
              <a:gd name="connsiteY4-20" fmla="*/ 0 h 39738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0965" h="3973893">
                <a:moveTo>
                  <a:pt x="0" y="0"/>
                </a:moveTo>
                <a:lnTo>
                  <a:pt x="4270965" y="0"/>
                </a:lnTo>
                <a:lnTo>
                  <a:pt x="2251665" y="3973893"/>
                </a:lnTo>
                <a:lnTo>
                  <a:pt x="0" y="3545268"/>
                </a:lnTo>
                <a:lnTo>
                  <a:pt x="0" y="0"/>
                </a:lnTo>
                <a:close/>
              </a:path>
            </a:pathLst>
          </a:custGeom>
          <a:blipFill dpi="0" rotWithShape="1">
            <a:blip r:embed="rId4" cstate="print"/>
            <a:srcRect/>
            <a:stretch>
              <a:fillRect/>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21" name="等腰三角形 20"/>
          <p:cNvSpPr/>
          <p:nvPr/>
        </p:nvSpPr>
        <p:spPr>
          <a:xfrm>
            <a:off x="6845774" y="1381125"/>
            <a:ext cx="2268538" cy="4391025"/>
          </a:xfrm>
          <a:prstGeom prst="triangle">
            <a:avLst>
              <a:gd name="adj" fmla="val 100000"/>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pic>
        <p:nvPicPr>
          <p:cNvPr id="22546" name="图片 22"/>
          <p:cNvPicPr>
            <a:picLocks noChangeAspect="1"/>
          </p:cNvPicPr>
          <p:nvPr/>
        </p:nvPicPr>
        <p:blipFill>
          <a:blip r:embed="rId5" cstate="print"/>
          <a:stretch>
            <a:fillRect/>
          </a:stretch>
        </p:blipFill>
        <p:spPr>
          <a:xfrm>
            <a:off x="7543569" y="4281036"/>
            <a:ext cx="1409700" cy="1409700"/>
          </a:xfrm>
          <a:prstGeom prst="rect">
            <a:avLst/>
          </a:prstGeom>
          <a:noFill/>
          <a:ln w="9525">
            <a:noFill/>
          </a:ln>
        </p:spPr>
      </p:pic>
      <p:pic>
        <p:nvPicPr>
          <p:cNvPr id="22547" name="图片 1"/>
          <p:cNvPicPr>
            <a:picLocks noChangeAspect="1"/>
          </p:cNvPicPr>
          <p:nvPr/>
        </p:nvPicPr>
        <p:blipFill>
          <a:blip r:embed="rId6" cstate="print"/>
          <a:stretch>
            <a:fillRect/>
          </a:stretch>
        </p:blipFill>
        <p:spPr>
          <a:xfrm>
            <a:off x="4050124" y="2321879"/>
            <a:ext cx="306387" cy="261937"/>
          </a:xfrm>
          <a:prstGeom prst="rect">
            <a:avLst/>
          </a:prstGeom>
          <a:noFill/>
          <a:ln w="9525">
            <a:noFill/>
          </a:ln>
        </p:spPr>
      </p:pic>
      <p:sp>
        <p:nvSpPr>
          <p:cNvPr id="20" name="矩形 19"/>
          <p:cNvSpPr/>
          <p:nvPr/>
        </p:nvSpPr>
        <p:spPr>
          <a:xfrm>
            <a:off x="0" y="577691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2549" name="矩形 1"/>
          <p:cNvSpPr/>
          <p:nvPr/>
        </p:nvSpPr>
        <p:spPr>
          <a:xfrm>
            <a:off x="1744663" y="139700"/>
            <a:ext cx="7399337" cy="76841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20000"/>
              </a:lnSpc>
              <a:spcBef>
                <a:spcPct val="0"/>
              </a:spcBef>
              <a:buNone/>
            </a:pPr>
            <a:r>
              <a:rPr lang="zh-CN" altLang="en-US" sz="4000" b="1" dirty="0">
                <a:solidFill>
                  <a:srgbClr val="0070C0"/>
                </a:solidFill>
                <a:latin typeface="微软雅黑" panose="020B0503020204020204" pitchFamily="34" charset="-122"/>
                <a:ea typeface="微软雅黑" panose="020B0503020204020204" pitchFamily="34" charset="-122"/>
              </a:rPr>
              <a:t>第四讲：为什么要鼓励竞争</a:t>
            </a:r>
            <a:r>
              <a:rPr lang="en-US" altLang="zh-CN" sz="4000" b="1" dirty="0">
                <a:solidFill>
                  <a:srgbClr val="0070C0"/>
                </a:solidFill>
                <a:latin typeface="微软雅黑" panose="020B0503020204020204" pitchFamily="34" charset="-122"/>
                <a:ea typeface="微软雅黑" panose="020B0503020204020204" pitchFamily="34" charset="-122"/>
              </a:rPr>
              <a:t>?</a:t>
            </a:r>
          </a:p>
        </p:txBody>
      </p:sp>
      <p:sp>
        <p:nvSpPr>
          <p:cNvPr id="22" name="矩形 21"/>
          <p:cNvSpPr/>
          <p:nvPr/>
        </p:nvSpPr>
        <p:spPr>
          <a:xfrm>
            <a:off x="4356511" y="2229585"/>
            <a:ext cx="3722687"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2.</a:t>
            </a:r>
            <a:r>
              <a:rPr lang="zh-CN" altLang="en-US" sz="2800" b="1" dirty="0">
                <a:solidFill>
                  <a:srgbClr val="0065B0"/>
                </a:solidFill>
                <a:latin typeface="华文新魏" panose="02010800040101010101" pitchFamily="2" charset="-122"/>
                <a:ea typeface="华文新魏" panose="02010800040101010101" pitchFamily="2" charset="-122"/>
              </a:rPr>
              <a:t>为什么会产生垄断？</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3" name="矩形 22"/>
          <p:cNvSpPr/>
          <p:nvPr/>
        </p:nvSpPr>
        <p:spPr>
          <a:xfrm>
            <a:off x="3662338" y="3559824"/>
            <a:ext cx="3722687"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4.</a:t>
            </a:r>
            <a:r>
              <a:rPr lang="zh-CN" altLang="en-US" sz="2800" b="1" dirty="0">
                <a:solidFill>
                  <a:srgbClr val="0065B0"/>
                </a:solidFill>
                <a:latin typeface="华文新魏" panose="02010800040101010101" pitchFamily="2" charset="-122"/>
                <a:ea typeface="华文新魏" panose="02010800040101010101" pitchFamily="2" charset="-122"/>
              </a:rPr>
              <a:t> 为什么限制垄断？</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4" name="矩形 23"/>
          <p:cNvSpPr/>
          <p:nvPr/>
        </p:nvSpPr>
        <p:spPr>
          <a:xfrm>
            <a:off x="3226394" y="4223907"/>
            <a:ext cx="4435873" cy="5232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5.</a:t>
            </a:r>
            <a:r>
              <a:rPr lang="zh-CN" altLang="en-US" sz="2800" b="1" dirty="0">
                <a:solidFill>
                  <a:srgbClr val="0065B0"/>
                </a:solidFill>
                <a:latin typeface="华文新魏" panose="02010800040101010101" pitchFamily="2" charset="-122"/>
                <a:ea typeface="华文新魏" panose="02010800040101010101" pitchFamily="2" charset="-122"/>
              </a:rPr>
              <a:t>垄断竞争为什么普遍存在</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6" name="矩形 25"/>
          <p:cNvSpPr/>
          <p:nvPr/>
        </p:nvSpPr>
        <p:spPr>
          <a:xfrm>
            <a:off x="3037115" y="4884442"/>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6.</a:t>
            </a:r>
            <a:r>
              <a:rPr lang="zh-CN" altLang="en-US" sz="2800" b="1" dirty="0">
                <a:solidFill>
                  <a:srgbClr val="0065B0"/>
                </a:solidFill>
                <a:latin typeface="华文新魏" panose="02010800040101010101" pitchFamily="2" charset="-122"/>
                <a:ea typeface="华文新魏" panose="02010800040101010101" pitchFamily="2" charset="-122"/>
              </a:rPr>
              <a:t>案例分析</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7" name="矩形 26"/>
          <p:cNvSpPr/>
          <p:nvPr/>
        </p:nvSpPr>
        <p:spPr>
          <a:xfrm>
            <a:off x="4029550" y="2925744"/>
            <a:ext cx="3722687" cy="5232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3.</a:t>
            </a:r>
            <a:r>
              <a:rPr lang="zh-CN" altLang="en-US" sz="2800" b="1" dirty="0">
                <a:solidFill>
                  <a:srgbClr val="0065B0"/>
                </a:solidFill>
                <a:latin typeface="华文新魏" panose="02010800040101010101" pitchFamily="2" charset="-122"/>
                <a:ea typeface="华文新魏" panose="02010800040101010101" pitchFamily="2" charset="-122"/>
              </a:rPr>
              <a:t> 垄断市场</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2530" name="灯片编号占位符 1"/>
          <p:cNvSpPr txBox="1">
            <a:spLocks noGrp="1"/>
          </p:cNvSpPr>
          <p:nvPr>
            <p:ph type="sldNum" sz="quarter" idx="4"/>
          </p:nvPr>
        </p:nvSpPr>
        <p:spPr>
          <a:xfrm>
            <a:off x="6987000" y="5773738"/>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2</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ppt_x</p:attrName>
                                        </p:attrNameLst>
                                      </p:cBhvr>
                                      <p:tavLst>
                                        <p:tav tm="0">
                                          <p:val>
                                            <p:strVal val="#ppt_x"/>
                                          </p:val>
                                        </p:tav>
                                        <p:tav tm="100000">
                                          <p:val>
                                            <p:strVal val="#ppt_x"/>
                                          </p:val>
                                        </p:tav>
                                      </p:tavLst>
                                    </p:anim>
                                    <p:anim calcmode="lin" valueType="num">
                                      <p:cBhvr>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750" fill="hold"/>
                                        <p:tgtEl>
                                          <p:spTgt spid="7"/>
                                        </p:tgtEl>
                                        <p:attrNameLst>
                                          <p:attrName>ppt_x</p:attrName>
                                        </p:attrNameLst>
                                      </p:cBhvr>
                                      <p:tavLst>
                                        <p:tav tm="0">
                                          <p:val>
                                            <p:strVal val="#ppt_x"/>
                                          </p:val>
                                        </p:tav>
                                        <p:tav tm="100000">
                                          <p:val>
                                            <p:strVal val="#ppt_x"/>
                                          </p:val>
                                        </p:tav>
                                      </p:tavLst>
                                    </p:anim>
                                    <p:anim calcmode="lin" valueType="num">
                                      <p:cBhvr>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750" fill="hold"/>
                                        <p:tgtEl>
                                          <p:spTgt spid="11"/>
                                        </p:tgtEl>
                                        <p:attrNameLst>
                                          <p:attrName>ppt_x</p:attrName>
                                        </p:attrNameLst>
                                      </p:cBhvr>
                                      <p:tavLst>
                                        <p:tav tm="0">
                                          <p:val>
                                            <p:strVal val="#ppt_x"/>
                                          </p:val>
                                        </p:tav>
                                        <p:tav tm="100000">
                                          <p:val>
                                            <p:strVal val="#ppt_x"/>
                                          </p:val>
                                        </p:tav>
                                      </p:tavLst>
                                    </p:anim>
                                    <p:anim calcmode="lin" valueType="num">
                                      <p:cBhvr>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750" fill="hold"/>
                                        <p:tgtEl>
                                          <p:spTgt spid="13"/>
                                        </p:tgtEl>
                                        <p:attrNameLst>
                                          <p:attrName>ppt_x</p:attrName>
                                        </p:attrNameLst>
                                      </p:cBhvr>
                                      <p:tavLst>
                                        <p:tav tm="0">
                                          <p:val>
                                            <p:strVal val="#ppt_x"/>
                                          </p:val>
                                        </p:tav>
                                        <p:tav tm="100000">
                                          <p:val>
                                            <p:strVal val="#ppt_x"/>
                                          </p:val>
                                        </p:tav>
                                      </p:tavLst>
                                    </p:anim>
                                    <p:anim calcmode="lin" valueType="num">
                                      <p:cBhvr>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750" fill="hold"/>
                                        <p:tgtEl>
                                          <p:spTgt spid="22"/>
                                        </p:tgtEl>
                                        <p:attrNameLst>
                                          <p:attrName>ppt_x</p:attrName>
                                        </p:attrNameLst>
                                      </p:cBhvr>
                                      <p:tavLst>
                                        <p:tav tm="0">
                                          <p:val>
                                            <p:strVal val="#ppt_x"/>
                                          </p:val>
                                        </p:tav>
                                        <p:tav tm="100000">
                                          <p:val>
                                            <p:strVal val="#ppt_x"/>
                                          </p:val>
                                        </p:tav>
                                      </p:tavLst>
                                    </p:anim>
                                    <p:anim calcmode="lin" valueType="num">
                                      <p:cBhvr>
                                        <p:cTn id="32" dur="75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750" fill="hold"/>
                                        <p:tgtEl>
                                          <p:spTgt spid="23"/>
                                        </p:tgtEl>
                                        <p:attrNameLst>
                                          <p:attrName>ppt_x</p:attrName>
                                        </p:attrNameLst>
                                      </p:cBhvr>
                                      <p:tavLst>
                                        <p:tav tm="0">
                                          <p:val>
                                            <p:strVal val="#ppt_x"/>
                                          </p:val>
                                        </p:tav>
                                        <p:tav tm="100000">
                                          <p:val>
                                            <p:strVal val="#ppt_x"/>
                                          </p:val>
                                        </p:tav>
                                      </p:tavLst>
                                    </p:anim>
                                    <p:anim calcmode="lin" valueType="num">
                                      <p:cBhvr>
                                        <p:cTn id="36" dur="75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750" fill="hold"/>
                                        <p:tgtEl>
                                          <p:spTgt spid="24"/>
                                        </p:tgtEl>
                                        <p:attrNameLst>
                                          <p:attrName>ppt_x</p:attrName>
                                        </p:attrNameLst>
                                      </p:cBhvr>
                                      <p:tavLst>
                                        <p:tav tm="0">
                                          <p:val>
                                            <p:strVal val="#ppt_x"/>
                                          </p:val>
                                        </p:tav>
                                        <p:tav tm="100000">
                                          <p:val>
                                            <p:strVal val="#ppt_x"/>
                                          </p:val>
                                        </p:tav>
                                      </p:tavLst>
                                    </p:anim>
                                    <p:anim calcmode="lin" valueType="num">
                                      <p:cBhvr>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750" fill="hold"/>
                                        <p:tgtEl>
                                          <p:spTgt spid="26"/>
                                        </p:tgtEl>
                                        <p:attrNameLst>
                                          <p:attrName>ppt_x</p:attrName>
                                        </p:attrNameLst>
                                      </p:cBhvr>
                                      <p:tavLst>
                                        <p:tav tm="0">
                                          <p:val>
                                            <p:strVal val="#ppt_x"/>
                                          </p:val>
                                        </p:tav>
                                        <p:tav tm="100000">
                                          <p:val>
                                            <p:strVal val="#ppt_x"/>
                                          </p:val>
                                        </p:tav>
                                      </p:tavLst>
                                    </p:anim>
                                    <p:anim calcmode="lin" valueType="num">
                                      <p:cBhvr>
                                        <p:cTn id="44" dur="750" fill="hold"/>
                                        <p:tgtEl>
                                          <p:spTgt spid="2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p:cTn id="47" dur="750" fill="hold"/>
                                        <p:tgtEl>
                                          <p:spTgt spid="27"/>
                                        </p:tgtEl>
                                        <p:attrNameLst>
                                          <p:attrName>ppt_x</p:attrName>
                                        </p:attrNameLst>
                                      </p:cBhvr>
                                      <p:tavLst>
                                        <p:tav tm="0">
                                          <p:val>
                                            <p:strVal val="#ppt_x"/>
                                          </p:val>
                                        </p:tav>
                                        <p:tav tm="100000">
                                          <p:val>
                                            <p:strVal val="#ppt_x"/>
                                          </p:val>
                                        </p:tav>
                                      </p:tavLst>
                                    </p:anim>
                                    <p:anim calcmode="lin" valueType="num">
                                      <p:cBhvr>
                                        <p:cTn id="48" dur="75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9" grpId="0" animBg="1"/>
      <p:bldP spid="11" grpId="0" animBg="1"/>
      <p:bldP spid="13" grpId="0" animBg="1"/>
      <p:bldP spid="22" grpId="0"/>
      <p:bldP spid="23" grpId="0"/>
      <p:bldP spid="24" grpId="0"/>
      <p:bldP spid="26" grpId="0"/>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2.</a:t>
            </a:r>
            <a:r>
              <a:rPr lang="zh-CN" altLang="en-US" sz="4400" b="1" dirty="0">
                <a:solidFill>
                  <a:srgbClr val="0070C0"/>
                </a:solidFill>
                <a:latin typeface="微软雅黑" panose="020B0503020204020204" pitchFamily="34" charset="-122"/>
                <a:ea typeface="微软雅黑" panose="020B0503020204020204" pitchFamily="34" charset="-122"/>
              </a:rPr>
              <a:t>为什么会产生垄断？</a:t>
            </a:r>
            <a:endParaRPr lang="en-US" altLang="zh-CN" sz="4400" b="1" dirty="0">
              <a:solidFill>
                <a:srgbClr val="0065B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20</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19907" y="106661"/>
            <a:ext cx="8094662" cy="860425"/>
          </a:xfrm>
        </p:spPr>
        <p:txBody>
          <a:bodyPr vert="horz" wrap="square" lIns="91440" tIns="45720" rIns="91440" bIns="45720" anchor="t"/>
          <a:lstStyle/>
          <a:p>
            <a:pPr eaLnBrk="1" hangingPunct="1"/>
            <a:r>
              <a:rPr lang="zh-CN" altLang="en-US" b="1" dirty="0">
                <a:ea typeface="宋体" panose="02010600030101010101" pitchFamily="2" charset="-122"/>
              </a:rPr>
              <a:t>垄断产生的原因</a:t>
            </a:r>
            <a:br>
              <a:rPr lang="zh-CN" altLang="en-US" b="1"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21</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矩形 8"/>
          <p:cNvSpPr/>
          <p:nvPr/>
        </p:nvSpPr>
        <p:spPr>
          <a:xfrm>
            <a:off x="1239365" y="2235812"/>
            <a:ext cx="3403496" cy="584775"/>
          </a:xfrm>
          <a:prstGeom prst="rect">
            <a:avLst/>
          </a:prstGeom>
        </p:spPr>
        <p:txBody>
          <a:bodyPr wrap="none">
            <a:spAutoFit/>
          </a:bodyPr>
          <a:lstStyle/>
          <a:p>
            <a:pPr marL="342900" indent="-342900">
              <a:buFont typeface="Wingdings" panose="05000000000000000000" pitchFamily="2" charset="2"/>
              <a:buChar char="l"/>
            </a:pPr>
            <a:r>
              <a:rPr lang="zh-CN" altLang="en-US" sz="3200" b="1" dirty="0">
                <a:solidFill>
                  <a:srgbClr val="005EA4"/>
                </a:solidFill>
                <a:latin typeface="微软雅黑" panose="020B0503020204020204" pitchFamily="34" charset="-122"/>
                <a:ea typeface="微软雅黑" panose="020B0503020204020204" pitchFamily="34" charset="-122"/>
              </a:rPr>
              <a:t>规模经济的存在</a:t>
            </a:r>
          </a:p>
        </p:txBody>
      </p:sp>
      <p:sp>
        <p:nvSpPr>
          <p:cNvPr id="10" name="矩形 9"/>
          <p:cNvSpPr/>
          <p:nvPr/>
        </p:nvSpPr>
        <p:spPr>
          <a:xfrm>
            <a:off x="1239365" y="2879026"/>
            <a:ext cx="3403496" cy="584775"/>
          </a:xfrm>
          <a:prstGeom prst="rect">
            <a:avLst/>
          </a:prstGeom>
        </p:spPr>
        <p:txBody>
          <a:bodyPr wrap="none">
            <a:spAutoFit/>
          </a:bodyPr>
          <a:lstStyle/>
          <a:p>
            <a:pPr marL="342900" indent="-342900">
              <a:buFont typeface="Wingdings" panose="05000000000000000000" pitchFamily="2" charset="2"/>
              <a:buChar char="l"/>
            </a:pPr>
            <a:r>
              <a:rPr lang="zh-CN" altLang="en-US" sz="3200" b="1" dirty="0">
                <a:solidFill>
                  <a:srgbClr val="005EA4"/>
                </a:solidFill>
                <a:latin typeface="微软雅黑" panose="020B0503020204020204" pitchFamily="34" charset="-122"/>
                <a:ea typeface="微软雅黑" panose="020B0503020204020204" pitchFamily="34" charset="-122"/>
              </a:rPr>
              <a:t>市场竞争的存在</a:t>
            </a:r>
          </a:p>
        </p:txBody>
      </p:sp>
      <p:sp>
        <p:nvSpPr>
          <p:cNvPr id="11" name="矩形 10"/>
          <p:cNvSpPr/>
          <p:nvPr/>
        </p:nvSpPr>
        <p:spPr>
          <a:xfrm>
            <a:off x="1239365" y="3522240"/>
            <a:ext cx="5044971" cy="584775"/>
          </a:xfrm>
          <a:prstGeom prst="rect">
            <a:avLst/>
          </a:prstGeom>
        </p:spPr>
        <p:txBody>
          <a:bodyPr wrap="none">
            <a:spAutoFit/>
          </a:bodyPr>
          <a:lstStyle/>
          <a:p>
            <a:pPr marL="342900" indent="-342900">
              <a:buFont typeface="Wingdings" panose="05000000000000000000" pitchFamily="2" charset="2"/>
              <a:buChar char="l"/>
            </a:pPr>
            <a:r>
              <a:rPr lang="zh-CN" altLang="en-US" sz="3200" b="1" dirty="0">
                <a:solidFill>
                  <a:srgbClr val="005EA4"/>
                </a:solidFill>
                <a:latin typeface="微软雅黑" panose="020B0503020204020204" pitchFamily="34" charset="-122"/>
                <a:ea typeface="微软雅黑" panose="020B0503020204020204" pitchFamily="34" charset="-122"/>
              </a:rPr>
              <a:t>各种市场进入障碍的存在</a:t>
            </a:r>
          </a:p>
        </p:txBody>
      </p:sp>
      <p:sp>
        <p:nvSpPr>
          <p:cNvPr id="12" name="矩形 11"/>
          <p:cNvSpPr/>
          <p:nvPr/>
        </p:nvSpPr>
        <p:spPr>
          <a:xfrm>
            <a:off x="1239365" y="4165453"/>
            <a:ext cx="3813865" cy="584775"/>
          </a:xfrm>
          <a:prstGeom prst="rect">
            <a:avLst/>
          </a:prstGeom>
        </p:spPr>
        <p:txBody>
          <a:bodyPr wrap="none">
            <a:spAutoFit/>
          </a:bodyPr>
          <a:lstStyle/>
          <a:p>
            <a:pPr marL="342900" indent="-342900">
              <a:buFont typeface="Wingdings" panose="05000000000000000000" pitchFamily="2" charset="2"/>
              <a:buChar char="l"/>
            </a:pPr>
            <a:r>
              <a:rPr lang="zh-CN" altLang="en-US" sz="3200" b="1" dirty="0">
                <a:solidFill>
                  <a:srgbClr val="005EA4"/>
                </a:solidFill>
                <a:latin typeface="微软雅黑" panose="020B0503020204020204" pitchFamily="34" charset="-122"/>
                <a:ea typeface="微软雅黑" panose="020B0503020204020204" pitchFamily="34" charset="-122"/>
              </a:rPr>
              <a:t>企业实施垄断策略</a:t>
            </a:r>
          </a:p>
        </p:txBody>
      </p:sp>
    </p:spTree>
  </p:cSld>
  <p:clrMapOvr>
    <a:masterClrMapping/>
  </p:clrMapOvr>
  <p:transition>
    <p:cover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14054" y="1497291"/>
            <a:ext cx="5702300" cy="860425"/>
          </a:xfrm>
        </p:spPr>
        <p:txBody>
          <a:bodyPr vert="horz" wrap="square" lIns="91440" tIns="45720" rIns="91440" bIns="45720" anchor="t"/>
          <a:lstStyle/>
          <a:p>
            <a:pPr algn="l"/>
            <a:r>
              <a:rPr lang="en-US" altLang="zh-CN" sz="3200" b="1" dirty="0">
                <a:latin typeface="微软雅黑" panose="020B0503020204020204" pitchFamily="34" charset="-122"/>
                <a:ea typeface="微软雅黑" panose="020B0503020204020204" pitchFamily="34" charset="-122"/>
              </a:rPr>
              <a:t>1.</a:t>
            </a:r>
            <a:r>
              <a:rPr lang="zh-CN" altLang="en-US" sz="3200" b="1" dirty="0">
                <a:latin typeface="微软雅黑" panose="020B0503020204020204" pitchFamily="34" charset="-122"/>
                <a:ea typeface="微软雅黑" panose="020B0503020204020204" pitchFamily="34" charset="-122"/>
              </a:rPr>
              <a:t>规模经济</a:t>
            </a: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22</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矩形 8"/>
          <p:cNvSpPr/>
          <p:nvPr/>
        </p:nvSpPr>
        <p:spPr>
          <a:xfrm>
            <a:off x="114054" y="2416155"/>
            <a:ext cx="8764834" cy="3416320"/>
          </a:xfrm>
          <a:prstGeom prst="rect">
            <a:avLst/>
          </a:prstGeom>
        </p:spPr>
        <p:txBody>
          <a:bodyPr wrap="square">
            <a:spAutoFit/>
          </a:bodyPr>
          <a:lstStyle/>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定义：即单位产品的生产成本随着产品生产规模的不断扩大而递减，一般包括自然垄断产业和非自然垄断的规模经济产业。</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自然垄断产业主要是基础设施产业及公共事业，如铁路、邮政等。一般是国家垄断或国家授权垄断</a:t>
            </a:r>
            <a:r>
              <a:rPr lang="en-US" altLang="zh-CN" sz="2400" b="1" dirty="0">
                <a:solidFill>
                  <a:srgbClr val="005EA4"/>
                </a:solidFill>
                <a:latin typeface="微软雅黑" panose="020B0503020204020204" pitchFamily="34" charset="-122"/>
                <a:ea typeface="微软雅黑" panose="020B0503020204020204" pitchFamily="34" charset="-122"/>
              </a:rPr>
              <a:t>,</a:t>
            </a:r>
            <a:r>
              <a:rPr lang="zh-CN" altLang="en-US" sz="2400" b="1" dirty="0">
                <a:solidFill>
                  <a:srgbClr val="005EA4"/>
                </a:solidFill>
                <a:latin typeface="微软雅黑" panose="020B0503020204020204" pitchFamily="34" charset="-122"/>
                <a:ea typeface="微软雅黑" panose="020B0503020204020204" pitchFamily="34" charset="-122"/>
              </a:rPr>
              <a:t>实行企业化管理和经营。</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非自然垄断产业主要是绝大多数的制造业，如钢铁制造业等。随着生产规模的扩大，平均生产成本呈下降趋势。</a:t>
            </a:r>
          </a:p>
        </p:txBody>
      </p:sp>
      <p:sp>
        <p:nvSpPr>
          <p:cNvPr id="8" name="Title 1"/>
          <p:cNvSpPr txBox="1"/>
          <p:nvPr/>
        </p:nvSpPr>
        <p:spPr>
          <a:xfrm>
            <a:off x="519907" y="106661"/>
            <a:ext cx="8094662" cy="860425"/>
          </a:xfrm>
          <a:prstGeom prst="rect">
            <a:avLst/>
          </a:prstGeom>
          <a:noFill/>
          <a:ln w="9525">
            <a:noFill/>
          </a:ln>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zh-CN" altLang="en-US" b="1" kern="0">
                <a:ea typeface="宋体" panose="02010600030101010101" pitchFamily="2" charset="-122"/>
              </a:rPr>
              <a:t>垄断产生的原因</a:t>
            </a:r>
            <a:br>
              <a:rPr lang="zh-CN" altLang="en-US" b="1" kern="0">
                <a:latin typeface="微软雅黑" panose="020B0503020204020204" pitchFamily="34" charset="-122"/>
                <a:ea typeface="微软雅黑" panose="020B0503020204020204" pitchFamily="34" charset="-122"/>
              </a:rPr>
            </a:br>
            <a:endParaRPr lang="en-US" altLang="zh-CN" b="1" kern="0" dirty="0">
              <a:ea typeface="宋体" panose="02010600030101010101" pitchFamily="2" charset="-122"/>
            </a:endParaRPr>
          </a:p>
        </p:txBody>
      </p:sp>
    </p:spTree>
  </p:cSld>
  <p:clrMapOvr>
    <a:masterClrMapping/>
  </p:clrMapOvr>
  <p:transition>
    <p:cover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93475" y="1599820"/>
            <a:ext cx="8094662" cy="860425"/>
          </a:xfrm>
        </p:spPr>
        <p:txBody>
          <a:bodyPr vert="horz" wrap="square" lIns="91440" tIns="45720" rIns="91440" bIns="45720" anchor="t"/>
          <a:lstStyle/>
          <a:p>
            <a:pPr algn="l"/>
            <a:r>
              <a:rPr lang="en-US" altLang="zh-CN" sz="3200" b="1" dirty="0">
                <a:latin typeface="微软雅黑" panose="020B0503020204020204" pitchFamily="34" charset="-122"/>
                <a:ea typeface="微软雅黑" panose="020B0503020204020204" pitchFamily="34" charset="-122"/>
              </a:rPr>
              <a:t>2.</a:t>
            </a:r>
            <a:r>
              <a:rPr lang="zh-CN" altLang="en-US" sz="3200" b="1" dirty="0">
                <a:latin typeface="微软雅黑" panose="020B0503020204020204" pitchFamily="34" charset="-122"/>
                <a:ea typeface="微软雅黑" panose="020B0503020204020204" pitchFamily="34" charset="-122"/>
              </a:rPr>
              <a:t>市场竞争的存在</a:t>
            </a: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23</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矩形 8"/>
          <p:cNvSpPr/>
          <p:nvPr/>
        </p:nvSpPr>
        <p:spPr>
          <a:xfrm>
            <a:off x="336464" y="2495169"/>
            <a:ext cx="8208684" cy="3416320"/>
          </a:xfrm>
          <a:prstGeom prst="rect">
            <a:avLst/>
          </a:prstGeom>
        </p:spPr>
        <p:txBody>
          <a:bodyPr wrap="square">
            <a:spAutoFit/>
          </a:bodyPr>
          <a:lstStyle/>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只要有商品经济就必然有竞争，竞争既可以一定程度地限制垄断，又会导致垄断的产生。</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一方面，少数企业首先提高生产效率，在市场中取得竞争优势，兼并落后企业，导致生产集中，从而形成垄断。</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另一方面，为了在竞争中处于有利地位或者在竞争中不被竞争对手所挤跨，多个企业进行联合、兼并，或达成协议从而形成垄断。</a:t>
            </a:r>
          </a:p>
        </p:txBody>
      </p:sp>
      <p:sp>
        <p:nvSpPr>
          <p:cNvPr id="8" name="Title 1"/>
          <p:cNvSpPr txBox="1"/>
          <p:nvPr/>
        </p:nvSpPr>
        <p:spPr>
          <a:xfrm>
            <a:off x="519907" y="106661"/>
            <a:ext cx="8094662" cy="860425"/>
          </a:xfrm>
          <a:prstGeom prst="rect">
            <a:avLst/>
          </a:prstGeom>
          <a:noFill/>
          <a:ln w="9525">
            <a:noFill/>
          </a:ln>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zh-CN" altLang="en-US" b="1" kern="0">
                <a:ea typeface="宋体" panose="02010600030101010101" pitchFamily="2" charset="-122"/>
              </a:rPr>
              <a:t>垄断产生的原因</a:t>
            </a:r>
            <a:br>
              <a:rPr lang="zh-CN" altLang="en-US" b="1" kern="0">
                <a:latin typeface="微软雅黑" panose="020B0503020204020204" pitchFamily="34" charset="-122"/>
                <a:ea typeface="微软雅黑" panose="020B0503020204020204" pitchFamily="34" charset="-122"/>
              </a:rPr>
            </a:br>
            <a:endParaRPr lang="en-US" altLang="zh-CN" b="1" kern="0" dirty="0">
              <a:ea typeface="宋体" panose="02010600030101010101" pitchFamily="2" charset="-122"/>
            </a:endParaRPr>
          </a:p>
        </p:txBody>
      </p:sp>
    </p:spTree>
  </p:cSld>
  <p:clrMapOvr>
    <a:masterClrMapping/>
  </p:clrMapOvr>
  <p:transition>
    <p:cover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77495" y="1420317"/>
            <a:ext cx="8094662" cy="860425"/>
          </a:xfrm>
        </p:spPr>
        <p:txBody>
          <a:bodyPr vert="horz" wrap="square" lIns="91440" tIns="45720" rIns="91440" bIns="45720" anchor="t"/>
          <a:lstStyle/>
          <a:p>
            <a:pPr algn="l"/>
            <a:r>
              <a:rPr lang="en-US" altLang="zh-CN" sz="3200" b="1" dirty="0">
                <a:latin typeface="微软雅黑" panose="020B0503020204020204" pitchFamily="34" charset="-122"/>
                <a:ea typeface="微软雅黑" panose="020B0503020204020204" pitchFamily="34" charset="-122"/>
              </a:rPr>
              <a:t>3.</a:t>
            </a:r>
            <a:r>
              <a:rPr lang="zh-CN" altLang="en-US" sz="3200" b="1" dirty="0">
                <a:latin typeface="微软雅黑" panose="020B0503020204020204" pitchFamily="34" charset="-122"/>
                <a:ea typeface="微软雅黑" panose="020B0503020204020204" pitchFamily="34" charset="-122"/>
              </a:rPr>
              <a:t>各种市场进入障碍的存在</a:t>
            </a: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24</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矩形 8"/>
          <p:cNvSpPr/>
          <p:nvPr/>
        </p:nvSpPr>
        <p:spPr>
          <a:xfrm>
            <a:off x="277495" y="2356941"/>
            <a:ext cx="8712726" cy="4154984"/>
          </a:xfrm>
          <a:prstGeom prst="rect">
            <a:avLst/>
          </a:prstGeom>
        </p:spPr>
        <p:txBody>
          <a:bodyPr wrap="square">
            <a:spAutoFit/>
          </a:bodyPr>
          <a:lstStyle/>
          <a:p>
            <a:r>
              <a:rPr lang="zh-CN" altLang="en-US" sz="2400" b="1" dirty="0">
                <a:solidFill>
                  <a:srgbClr val="005EA4"/>
                </a:solidFill>
                <a:latin typeface="微软雅黑" panose="020B0503020204020204" pitchFamily="34" charset="-122"/>
                <a:ea typeface="微软雅黑" panose="020B0503020204020204" pitchFamily="34" charset="-122"/>
              </a:rPr>
              <a:t>1.技术壁垒或障碍。市场中，有些企业已掌握了某些技术，那么其它厂商要想进入该行业，就会遇到技术上的障碍。</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2.</a:t>
            </a:r>
            <a:r>
              <a:rPr lang="zh-CN" altLang="en-US" sz="2400" b="1" dirty="0">
                <a:solidFill>
                  <a:srgbClr val="005EA4"/>
                </a:solidFill>
                <a:latin typeface="微软雅黑" panose="020B0503020204020204" pitchFamily="34" charset="-122"/>
                <a:ea typeface="微软雅黑" panose="020B0503020204020204" pitchFamily="34" charset="-122"/>
              </a:rPr>
              <a:t>信息障碍。信息包括卖者和买者之间的相互信息，卖者之间的相互信息以及卖者在市场方面获得的有关信息。</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3.</a:t>
            </a:r>
            <a:r>
              <a:rPr lang="zh-CN" altLang="en-US" sz="2400" b="1" dirty="0">
                <a:solidFill>
                  <a:srgbClr val="005EA4"/>
                </a:solidFill>
                <a:latin typeface="微软雅黑" panose="020B0503020204020204" pitchFamily="34" charset="-122"/>
                <a:ea typeface="微软雅黑" panose="020B0503020204020204" pitchFamily="34" charset="-122"/>
              </a:rPr>
              <a:t>资金障碍。些产业的进入，必须有巨额的资本，包括购置固定资产的巨额费用，开发研制新产品的费用、促销费用、流动资金费用等。</a:t>
            </a:r>
          </a:p>
          <a:p>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p:txBody>
      </p:sp>
      <p:sp>
        <p:nvSpPr>
          <p:cNvPr id="8" name="Title 1"/>
          <p:cNvSpPr txBox="1"/>
          <p:nvPr/>
        </p:nvSpPr>
        <p:spPr>
          <a:xfrm>
            <a:off x="519907" y="106661"/>
            <a:ext cx="8094662" cy="860425"/>
          </a:xfrm>
          <a:prstGeom prst="rect">
            <a:avLst/>
          </a:prstGeom>
          <a:noFill/>
          <a:ln w="9525">
            <a:noFill/>
          </a:ln>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zh-CN" altLang="en-US" b="1" kern="0" dirty="0">
                <a:ea typeface="宋体" panose="02010600030101010101" pitchFamily="2" charset="-122"/>
              </a:rPr>
              <a:t>垄断产生的原因</a:t>
            </a:r>
            <a:br>
              <a:rPr lang="zh-CN" altLang="en-US" b="1" kern="0" dirty="0">
                <a:latin typeface="微软雅黑" panose="020B0503020204020204" pitchFamily="34" charset="-122"/>
                <a:ea typeface="微软雅黑" panose="020B0503020204020204" pitchFamily="34" charset="-122"/>
              </a:rPr>
            </a:br>
            <a:endParaRPr lang="en-US" altLang="zh-CN" b="1" kern="0" dirty="0">
              <a:ea typeface="宋体" panose="02010600030101010101" pitchFamily="2" charset="-122"/>
            </a:endParaRPr>
          </a:p>
        </p:txBody>
      </p:sp>
    </p:spTree>
  </p:cSld>
  <p:clrMapOvr>
    <a:masterClrMapping/>
  </p:clrMapOvr>
  <p:transition>
    <p:cover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25</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9" name="矩形 8"/>
          <p:cNvSpPr/>
          <p:nvPr/>
        </p:nvSpPr>
        <p:spPr>
          <a:xfrm>
            <a:off x="277495" y="1964353"/>
            <a:ext cx="8496708" cy="4893647"/>
          </a:xfrm>
          <a:prstGeom prst="rect">
            <a:avLst/>
          </a:prstGeom>
        </p:spPr>
        <p:txBody>
          <a:bodyPr wrap="square">
            <a:spAutoFit/>
          </a:bodyPr>
          <a:lstStyle/>
          <a:p>
            <a:r>
              <a:rPr lang="en-US" altLang="zh-CN" sz="2400" b="1" dirty="0">
                <a:solidFill>
                  <a:srgbClr val="005EA4"/>
                </a:solidFill>
                <a:latin typeface="微软雅黑" panose="020B0503020204020204" pitchFamily="34" charset="-122"/>
                <a:ea typeface="微软雅黑" panose="020B0503020204020204" pitchFamily="34" charset="-122"/>
              </a:rPr>
              <a:t>4.</a:t>
            </a:r>
            <a:r>
              <a:rPr lang="zh-CN" altLang="en-US" sz="2400" b="1" dirty="0">
                <a:solidFill>
                  <a:srgbClr val="005EA4"/>
                </a:solidFill>
                <a:latin typeface="微软雅黑" panose="020B0503020204020204" pitchFamily="34" charset="-122"/>
                <a:ea typeface="微软雅黑" panose="020B0503020204020204" pitchFamily="34" charset="-122"/>
              </a:rPr>
              <a:t>资源障碍。原有企业已经同资源供给者建立了固定联系，在资源短缺或某些资源具有排它性的情况下，企业进入市场就受到资源的限制。</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5.</a:t>
            </a:r>
            <a:r>
              <a:rPr lang="zh-CN" altLang="en-US" sz="2400" b="1" dirty="0">
                <a:solidFill>
                  <a:srgbClr val="005EA4"/>
                </a:solidFill>
                <a:latin typeface="微软雅黑" panose="020B0503020204020204" pitchFamily="34" charset="-122"/>
                <a:ea typeface="微软雅黑" panose="020B0503020204020204" pitchFamily="34" charset="-122"/>
              </a:rPr>
              <a:t>产品差异的存在：现实中种类相同的产品往往存在着质量、包装、牌号等的差异性，每一种有差异的产品都可以以自己产品或服务的特色在一部分消费者中形成垄断地位。</a:t>
            </a:r>
          </a:p>
          <a:p>
            <a:endParaRPr lang="zh-CN" altLang="en-US"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p:txBody>
      </p:sp>
      <p:sp>
        <p:nvSpPr>
          <p:cNvPr id="8" name="Title 1"/>
          <p:cNvSpPr>
            <a:spLocks noGrp="1"/>
          </p:cNvSpPr>
          <p:nvPr>
            <p:ph type="title"/>
          </p:nvPr>
        </p:nvSpPr>
        <p:spPr>
          <a:xfrm>
            <a:off x="519907" y="106661"/>
            <a:ext cx="8094662" cy="860425"/>
          </a:xfrm>
        </p:spPr>
        <p:txBody>
          <a:bodyPr vert="horz" wrap="square" lIns="91440" tIns="45720" rIns="91440" bIns="45720" anchor="t"/>
          <a:lstStyle/>
          <a:p>
            <a:pPr eaLnBrk="1" hangingPunct="1"/>
            <a:r>
              <a:rPr lang="zh-CN" altLang="en-US" b="1" dirty="0">
                <a:ea typeface="宋体" panose="02010600030101010101" pitchFamily="2" charset="-122"/>
              </a:rPr>
              <a:t>垄断产生的原因</a:t>
            </a:r>
            <a:br>
              <a:rPr lang="zh-CN" altLang="en-US" b="1"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Tree>
  </p:cSld>
  <p:clrMapOvr>
    <a:masterClrMapping/>
  </p:clrMapOvr>
  <p:transition>
    <p:cover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292359" y="1170655"/>
            <a:ext cx="8094662" cy="860425"/>
          </a:xfrm>
        </p:spPr>
        <p:txBody>
          <a:bodyPr vert="horz" wrap="square" lIns="91440" tIns="45720" rIns="91440" bIns="45720" anchor="t"/>
          <a:lstStyle/>
          <a:p>
            <a:pPr algn="l"/>
            <a:r>
              <a:rPr lang="en-US" altLang="zh-CN" sz="3200" b="1" dirty="0">
                <a:latin typeface="微软雅黑" panose="020B0503020204020204" pitchFamily="34" charset="-122"/>
                <a:ea typeface="微软雅黑" panose="020B0503020204020204" pitchFamily="34" charset="-122"/>
              </a:rPr>
              <a:t>4.</a:t>
            </a:r>
            <a:r>
              <a:rPr lang="zh-CN" altLang="en-US" sz="3200" b="1" dirty="0">
                <a:latin typeface="微软雅黑" panose="020B0503020204020204" pitchFamily="34" charset="-122"/>
                <a:ea typeface="微软雅黑" panose="020B0503020204020204" pitchFamily="34" charset="-122"/>
              </a:rPr>
              <a:t>企业实施垄断策略</a:t>
            </a: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26</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 name="矩形 7"/>
          <p:cNvSpPr/>
          <p:nvPr/>
        </p:nvSpPr>
        <p:spPr>
          <a:xfrm>
            <a:off x="107628" y="1623093"/>
            <a:ext cx="184731" cy="1938992"/>
          </a:xfrm>
          <a:prstGeom prst="rect">
            <a:avLst/>
          </a:prstGeom>
        </p:spPr>
        <p:txBody>
          <a:bodyPr wrap="none">
            <a:spAutoFit/>
          </a:bodyPr>
          <a:lstStyle/>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10" name="矩形 9"/>
          <p:cNvSpPr/>
          <p:nvPr/>
        </p:nvSpPr>
        <p:spPr>
          <a:xfrm>
            <a:off x="292359" y="2136041"/>
            <a:ext cx="8504650" cy="4524315"/>
          </a:xfrm>
          <a:prstGeom prst="rect">
            <a:avLst/>
          </a:prstGeom>
        </p:spPr>
        <p:txBody>
          <a:bodyPr wrap="square">
            <a:spAutoFit/>
          </a:bodyPr>
          <a:lstStyle/>
          <a:p>
            <a:r>
              <a:rPr lang="zh-CN" altLang="en-US" sz="2400" b="1" dirty="0">
                <a:solidFill>
                  <a:srgbClr val="005EA4"/>
                </a:solidFill>
                <a:latin typeface="微软雅黑" panose="020B0503020204020204" pitchFamily="34" charset="-122"/>
                <a:ea typeface="微软雅黑" panose="020B0503020204020204" pitchFamily="34" charset="-122"/>
              </a:rPr>
              <a:t>1.定价策略。当有新企业要进入时，原有企业将价格下调，直至降到使新进入者破产而退出市场，然后再提高价格。</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2.</a:t>
            </a:r>
            <a:r>
              <a:rPr lang="zh-CN" altLang="en-US" sz="2400" b="1" dirty="0">
                <a:solidFill>
                  <a:srgbClr val="005EA4"/>
                </a:solidFill>
                <a:latin typeface="微软雅黑" panose="020B0503020204020204" pitchFamily="34" charset="-122"/>
                <a:ea typeface="微软雅黑" panose="020B0503020204020204" pitchFamily="34" charset="-122"/>
              </a:rPr>
              <a:t>有意形成过剩的生产能力：当企业预计新企业进入会导致产量增加而产品的价格下降时，企业即添置超过当前生产需要的生产条件，使想进入的企业不敢再进入这些行业。</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3.</a:t>
            </a:r>
            <a:r>
              <a:rPr lang="zh-CN" altLang="en-US" sz="2400" b="1" dirty="0">
                <a:solidFill>
                  <a:srgbClr val="005EA4"/>
                </a:solidFill>
                <a:latin typeface="微软雅黑" panose="020B0503020204020204" pitchFamily="34" charset="-122"/>
                <a:ea typeface="微软雅黑" panose="020B0503020204020204" pitchFamily="34" charset="-122"/>
              </a:rPr>
              <a:t>协调性限制竞争的行为。在法律上相互独立的企业或企业集团为了共同利益目的相互订立合同、协议，或者在行业上进行协调以达到限制竞争的目的。</a:t>
            </a:r>
          </a:p>
          <a:p>
            <a:endParaRPr lang="zh-CN" altLang="en-US"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p:txBody>
      </p:sp>
      <p:sp>
        <p:nvSpPr>
          <p:cNvPr id="9" name="Title 1"/>
          <p:cNvSpPr txBox="1"/>
          <p:nvPr/>
        </p:nvSpPr>
        <p:spPr>
          <a:xfrm>
            <a:off x="519907" y="106661"/>
            <a:ext cx="8094662" cy="860425"/>
          </a:xfrm>
          <a:prstGeom prst="rect">
            <a:avLst/>
          </a:prstGeom>
          <a:noFill/>
          <a:ln w="9525">
            <a:noFill/>
          </a:ln>
        </p:spPr>
        <p:txBody>
          <a:bodyPr vert="horz" wrap="square" lIns="91440" tIns="45720" rIns="91440" bIns="45720" anchor="t"/>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zh-CN" altLang="en-US" b="1" kern="0">
                <a:ea typeface="宋体" panose="02010600030101010101" pitchFamily="2" charset="-122"/>
              </a:rPr>
              <a:t>垄断产生的原因</a:t>
            </a:r>
            <a:br>
              <a:rPr lang="zh-CN" altLang="en-US" b="1" kern="0">
                <a:latin typeface="微软雅黑" panose="020B0503020204020204" pitchFamily="34" charset="-122"/>
                <a:ea typeface="微软雅黑" panose="020B0503020204020204" pitchFamily="34" charset="-122"/>
              </a:rPr>
            </a:br>
            <a:endParaRPr lang="en-US" altLang="zh-CN" b="1" kern="0" dirty="0">
              <a:ea typeface="宋体" panose="02010600030101010101" pitchFamily="2" charset="-122"/>
            </a:endParaRPr>
          </a:p>
        </p:txBody>
      </p:sp>
    </p:spTree>
  </p:cSld>
  <p:clrMapOvr>
    <a:masterClrMapping/>
  </p:clrMapOvr>
  <p:transition>
    <p:cover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27</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 name="矩形 7"/>
          <p:cNvSpPr/>
          <p:nvPr/>
        </p:nvSpPr>
        <p:spPr>
          <a:xfrm>
            <a:off x="107628" y="1802974"/>
            <a:ext cx="184731" cy="1938992"/>
          </a:xfrm>
          <a:prstGeom prst="rect">
            <a:avLst/>
          </a:prstGeom>
        </p:spPr>
        <p:txBody>
          <a:bodyPr wrap="none">
            <a:spAutoFit/>
          </a:bodyPr>
          <a:lstStyle/>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9" name="矩形 8"/>
          <p:cNvSpPr/>
          <p:nvPr/>
        </p:nvSpPr>
        <p:spPr>
          <a:xfrm>
            <a:off x="292359" y="1581294"/>
            <a:ext cx="8784732" cy="3785652"/>
          </a:xfrm>
          <a:prstGeom prst="rect">
            <a:avLst/>
          </a:prstGeom>
        </p:spPr>
        <p:txBody>
          <a:bodyPr wrap="square">
            <a:spAutoFit/>
          </a:bodyPr>
          <a:lstStyle/>
          <a:p>
            <a:r>
              <a:rPr lang="en-US" altLang="zh-CN" sz="2400" b="1" dirty="0">
                <a:solidFill>
                  <a:srgbClr val="005EA4"/>
                </a:solidFill>
                <a:latin typeface="微软雅黑" panose="020B0503020204020204" pitchFamily="34" charset="-122"/>
                <a:ea typeface="微软雅黑" panose="020B0503020204020204" pitchFamily="34" charset="-122"/>
              </a:rPr>
              <a:t>4.</a:t>
            </a:r>
            <a:r>
              <a:rPr lang="zh-CN" altLang="en-US" sz="2400" b="1" dirty="0">
                <a:solidFill>
                  <a:srgbClr val="005EA4"/>
                </a:solidFill>
                <a:latin typeface="微软雅黑" panose="020B0503020204020204" pitchFamily="34" charset="-122"/>
                <a:ea typeface="微软雅黑" panose="020B0503020204020204" pitchFamily="34" charset="-122"/>
              </a:rPr>
              <a:t>妨碍性限制竞争行为。企业间通过协议，如通过搭售限制转售价格或者其他排他性约束，限制交易对手的经营自主权，或者通过某种市场行为，如歧视、拒绝供货,将某些经营者置于不利的竞争地位。</a:t>
            </a:r>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5.</a:t>
            </a:r>
            <a:r>
              <a:rPr lang="zh-CN" altLang="en-US" sz="2400" b="1" dirty="0">
                <a:solidFill>
                  <a:srgbClr val="005EA4"/>
                </a:solidFill>
                <a:latin typeface="微软雅黑" panose="020B0503020204020204" pitchFamily="34" charset="-122"/>
                <a:ea typeface="微软雅黑" panose="020B0503020204020204" pitchFamily="34" charset="-122"/>
              </a:rPr>
              <a:t>以威胁暴力等各种非法手段建立垄断，如欺行霸市等。只要有利可图且得不到足够的惩罚，企业就会采取各种垄断策略以建立和维持其垄断地位。</a:t>
            </a:r>
          </a:p>
          <a:p>
            <a:endParaRPr lang="en-US" altLang="zh-CN" sz="2400" b="1" dirty="0">
              <a:solidFill>
                <a:srgbClr val="005EA4"/>
              </a:solidFill>
              <a:latin typeface="微软雅黑" panose="020B0503020204020204" pitchFamily="34" charset="-122"/>
              <a:ea typeface="微软雅黑" panose="020B0503020204020204" pitchFamily="34" charset="-122"/>
            </a:endParaRPr>
          </a:p>
          <a:p>
            <a:endParaRPr lang="zh-CN" altLang="en-US" sz="2400" b="1" dirty="0">
              <a:solidFill>
                <a:srgbClr val="005EA4"/>
              </a:solidFill>
              <a:latin typeface="微软雅黑" panose="020B0503020204020204" pitchFamily="34" charset="-122"/>
              <a:ea typeface="微软雅黑" panose="020B0503020204020204" pitchFamily="34" charset="-122"/>
            </a:endParaRPr>
          </a:p>
        </p:txBody>
      </p:sp>
      <p:sp>
        <p:nvSpPr>
          <p:cNvPr id="10"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垄断产生的原因</a:t>
            </a:r>
            <a:br>
              <a:rPr lang="zh-CN" altLang="en-US" b="1"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Tree>
  </p:cSld>
  <p:clrMapOvr>
    <a:masterClrMapping/>
  </p:clrMapOvr>
  <p:transition>
    <p:cover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3.</a:t>
            </a:r>
            <a:r>
              <a:rPr lang="zh-CN" altLang="en-US" sz="4400" b="1" dirty="0">
                <a:solidFill>
                  <a:srgbClr val="0070C0"/>
                </a:solidFill>
                <a:latin typeface="微软雅黑" panose="020B0503020204020204" pitchFamily="34" charset="-122"/>
                <a:ea typeface="微软雅黑" panose="020B0503020204020204" pitchFamily="34" charset="-122"/>
              </a:rPr>
              <a:t> 垄断市场</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28</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29</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95250" y="1001820"/>
            <a:ext cx="8557146" cy="56815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eaLnBrk="1" hangingPunct="1">
              <a:buFont typeface="Wingdings" panose="05000000000000000000" pitchFamily="2" charset="2"/>
              <a:buChar char="l"/>
            </a:pPr>
            <a:r>
              <a:rPr lang="en-US" altLang="zh-CN" sz="3200" b="1" dirty="0">
                <a:solidFill>
                  <a:srgbClr val="0070C0"/>
                </a:solidFill>
                <a:sym typeface="+mn-ea"/>
              </a:rPr>
              <a:t>1.</a:t>
            </a:r>
            <a:r>
              <a:rPr lang="zh-CN" altLang="en-US" sz="3200" b="1" dirty="0">
                <a:solidFill>
                  <a:srgbClr val="0070C0"/>
                </a:solidFill>
                <a:sym typeface="+mn-ea"/>
              </a:rPr>
              <a:t>完全垄断厂商的需求曲线和收益曲线</a:t>
            </a:r>
            <a:endParaRPr lang="en-US" altLang="zh-CN" sz="3200" b="1" dirty="0">
              <a:solidFill>
                <a:srgbClr val="0070C0"/>
              </a:solidFill>
              <a:sym typeface="+mn-ea"/>
            </a:endParaRPr>
          </a:p>
          <a:p>
            <a:pPr marL="285750" indent="-285750" eaLnBrk="1" hangingPunct="1">
              <a:buFont typeface="Wingdings" panose="05000000000000000000" pitchFamily="2" charset="2"/>
              <a:buChar char="u"/>
            </a:pPr>
            <a:endParaRPr lang="en-US" altLang="zh-CN" sz="3200" b="1" dirty="0">
              <a:solidFill>
                <a:srgbClr val="0070C0"/>
              </a:solidFill>
              <a:sym typeface="+mn-ea"/>
            </a:endParaRPr>
          </a:p>
          <a:p>
            <a:pPr marL="0" indent="0" eaLnBrk="1" hangingPunct="1">
              <a:buNone/>
            </a:pPr>
            <a:r>
              <a:rPr lang="zh-CN" altLang="en-US" sz="2800" b="1" dirty="0">
                <a:solidFill>
                  <a:srgbClr val="0070C0"/>
                </a:solidFill>
                <a:sym typeface="+mn-ea"/>
              </a:rPr>
              <a:t>（１）垄断厂商的需求曲线就是整个市场的需求曲线。</a:t>
            </a:r>
          </a:p>
          <a:p>
            <a:pPr marL="0" indent="0" eaLnBrk="1" hangingPunct="1">
              <a:buNone/>
            </a:pPr>
            <a:r>
              <a:rPr lang="zh-CN" altLang="en-US" sz="2800" b="1" dirty="0">
                <a:solidFill>
                  <a:srgbClr val="0070C0"/>
                </a:solidFill>
                <a:sym typeface="+mn-ea"/>
              </a:rPr>
              <a:t>（假定垄断厂商需求曲线是线性的）</a:t>
            </a:r>
          </a:p>
          <a:p>
            <a:pPr indent="0" eaLnBrk="1" hangingPunct="1">
              <a:buNone/>
            </a:pPr>
            <a:r>
              <a:rPr lang="zh-CN" altLang="en-US" sz="2800" b="1" dirty="0">
                <a:solidFill>
                  <a:srgbClr val="0070C0"/>
                </a:solidFill>
                <a:sym typeface="+mn-ea"/>
              </a:rPr>
              <a:t>◆垄断企业是市场价格制定者。</a:t>
            </a:r>
          </a:p>
          <a:p>
            <a:pPr indent="0" eaLnBrk="1" hangingPunct="1">
              <a:buNone/>
            </a:pPr>
            <a:r>
              <a:rPr lang="zh-CN" altLang="en-US" sz="2800" b="1" dirty="0">
                <a:solidFill>
                  <a:srgbClr val="0070C0"/>
                </a:solidFill>
                <a:sym typeface="+mn-ea"/>
              </a:rPr>
              <a:t>◆通过减少销量来提高价格；</a:t>
            </a:r>
          </a:p>
          <a:p>
            <a:pPr indent="0" eaLnBrk="1" hangingPunct="1">
              <a:buNone/>
            </a:pPr>
            <a:r>
              <a:rPr lang="zh-CN" altLang="en-US" sz="2800" b="1" dirty="0">
                <a:solidFill>
                  <a:srgbClr val="0070C0"/>
                </a:solidFill>
                <a:sym typeface="+mn-ea"/>
              </a:rPr>
              <a:t>◆产量较高，价格也随之下降</a:t>
            </a:r>
          </a:p>
          <a:p>
            <a:pPr marL="0" indent="0">
              <a:buNone/>
            </a:pPr>
            <a:endParaRPr lang="en-US" altLang="zh-CN" sz="2400" b="1" dirty="0">
              <a:solidFill>
                <a:srgbClr val="0070C0"/>
              </a:solidFill>
            </a:endParaRPr>
          </a:p>
          <a:p>
            <a:pPr>
              <a:buFont typeface="Wingdings" panose="05000000000000000000" pitchFamily="2" charset="2"/>
              <a:buChar char="l"/>
            </a:pPr>
            <a:endParaRPr lang="en-US" altLang="zh-CN" sz="2400" b="1" dirty="0">
              <a:solidFill>
                <a:srgbClr val="0070C0"/>
              </a:solidFill>
            </a:endParaRPr>
          </a:p>
          <a:p>
            <a:endParaRPr lang="zh-CN" altLang="zh-CN" sz="2400" b="1" dirty="0">
              <a:solidFill>
                <a:srgbClr val="0070C0"/>
              </a:solidFill>
              <a:sym typeface="+mn-ea"/>
            </a:endParaRPr>
          </a:p>
          <a:p>
            <a:pPr>
              <a:buFont typeface="Wingdings" panose="05000000000000000000" pitchFamily="2" charset="2"/>
              <a:buChar char="l"/>
            </a:pPr>
            <a:endParaRPr lang="zh-CN" altLang="en-US" sz="3200" b="1" dirty="0">
              <a:solidFill>
                <a:srgbClr val="0070C0"/>
              </a:solidFill>
            </a:endParaRPr>
          </a:p>
        </p:txBody>
      </p:sp>
      <p:pic>
        <p:nvPicPr>
          <p:cNvPr id="5" name="图片 4"/>
          <p:cNvPicPr>
            <a:picLocks noChangeAspect="1"/>
          </p:cNvPicPr>
          <p:nvPr/>
        </p:nvPicPr>
        <p:blipFill>
          <a:blip r:embed="rId2"/>
          <a:stretch>
            <a:fillRect/>
          </a:stretch>
        </p:blipFill>
        <p:spPr>
          <a:xfrm>
            <a:off x="5475016" y="2789988"/>
            <a:ext cx="3668983" cy="3312362"/>
          </a:xfrm>
          <a:prstGeom prst="rect">
            <a:avLst/>
          </a:prstGeom>
        </p:spPr>
      </p:pic>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0.</a:t>
            </a:r>
            <a:r>
              <a:rPr lang="zh-CN" altLang="en-US" sz="4400" b="1" dirty="0">
                <a:solidFill>
                  <a:srgbClr val="0065B0"/>
                </a:solidFill>
                <a:latin typeface="微软雅黑" panose="020B0503020204020204" pitchFamily="34" charset="-122"/>
                <a:ea typeface="微软雅黑" panose="020B0503020204020204" pitchFamily="34" charset="-122"/>
                <a:sym typeface="Arial" panose="020B0604020202020204" pitchFamily="34" charset="0"/>
              </a:rPr>
              <a:t> 预备知识</a:t>
            </a:r>
            <a:endParaRPr lang="en-US" altLang="zh-CN" sz="4400" b="1" dirty="0">
              <a:solidFill>
                <a:srgbClr val="0065B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0484" name="灯片编号占位符 1"/>
          <p:cNvSpPr txBox="1">
            <a:spLocks noGrp="1"/>
          </p:cNvSpPr>
          <p:nvPr>
            <p:ph type="sldNum" sz="quarter" idx="4"/>
          </p:nvPr>
        </p:nvSpPr>
        <p:spPr>
          <a:xfrm>
            <a:off x="7010400" y="5726114"/>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3</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30</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9700" y="1105563"/>
            <a:ext cx="8547858" cy="513986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2.</a:t>
            </a:r>
            <a:r>
              <a:rPr lang="zh-CN" altLang="zh-CN" sz="2800" b="1" dirty="0">
                <a:solidFill>
                  <a:srgbClr val="0070C0"/>
                </a:solidFill>
              </a:rPr>
              <a:t>垄断厂商的定价策略</a:t>
            </a:r>
            <a:endParaRPr lang="en-US" altLang="zh-CN" sz="28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marL="0" indent="457200">
              <a:buNone/>
            </a:pPr>
            <a:r>
              <a:rPr lang="zh-CN" altLang="en-US" sz="2400" b="1" dirty="0">
                <a:solidFill>
                  <a:srgbClr val="0070C0"/>
                </a:solidFill>
              </a:rPr>
              <a:t>完全垄断厂商是市场价格的制定者，可以根据市场情况选取不同的定价策略确定市场价格。</a:t>
            </a:r>
            <a:endParaRPr lang="en-US" altLang="zh-CN" sz="2400" b="1" dirty="0">
              <a:solidFill>
                <a:srgbClr val="0070C0"/>
              </a:solidFill>
            </a:endParaRPr>
          </a:p>
          <a:p>
            <a:pPr indent="0">
              <a:lnSpc>
                <a:spcPct val="150000"/>
              </a:lnSpc>
              <a:buNone/>
            </a:pPr>
            <a:endParaRPr lang="zh-CN" altLang="en-US" sz="2400" b="1" dirty="0">
              <a:solidFill>
                <a:srgbClr val="0070C0"/>
              </a:solidFill>
            </a:endParaRPr>
          </a:p>
          <a:p>
            <a:pPr marL="0" indent="0">
              <a:buNone/>
            </a:pPr>
            <a:r>
              <a:rPr lang="zh-CN" altLang="zh-CN" sz="2400" b="1" dirty="0">
                <a:solidFill>
                  <a:srgbClr val="0070C0"/>
                </a:solidFill>
                <a:sym typeface="+mn-ea"/>
              </a:rPr>
              <a:t>（</a:t>
            </a:r>
            <a:r>
              <a:rPr lang="en-US" altLang="zh-CN" sz="2400" b="1" dirty="0">
                <a:solidFill>
                  <a:srgbClr val="0070C0"/>
                </a:solidFill>
                <a:sym typeface="+mn-ea"/>
              </a:rPr>
              <a:t>1</a:t>
            </a:r>
            <a:r>
              <a:rPr lang="zh-CN" altLang="en-US" sz="2400" b="1" dirty="0">
                <a:solidFill>
                  <a:srgbClr val="0070C0"/>
                </a:solidFill>
                <a:sym typeface="+mn-ea"/>
              </a:rPr>
              <a:t>）</a:t>
            </a:r>
            <a:r>
              <a:rPr lang="zh-CN" altLang="en-US" sz="2400" b="1" dirty="0">
                <a:solidFill>
                  <a:srgbClr val="FF0000"/>
                </a:solidFill>
              </a:rPr>
              <a:t>价格歧视</a:t>
            </a:r>
            <a:r>
              <a:rPr lang="zh-CN" altLang="en-US" sz="2400" b="1" dirty="0">
                <a:solidFill>
                  <a:srgbClr val="0070C0"/>
                </a:solidFill>
              </a:rPr>
              <a:t>：同一厂商在同一时间对同一产品向不同的购买者索取不同的价格。</a:t>
            </a:r>
          </a:p>
          <a:p>
            <a:pPr marL="0" indent="0">
              <a:buNone/>
            </a:pPr>
            <a:r>
              <a:rPr lang="zh-CN" altLang="en-US" sz="2400" b="1" dirty="0">
                <a:solidFill>
                  <a:srgbClr val="0070C0"/>
                </a:solidFill>
              </a:rPr>
              <a:t>两个条件：</a:t>
            </a:r>
            <a:r>
              <a:rPr lang="en-US" altLang="zh-CN" sz="2400" b="1" dirty="0">
                <a:solidFill>
                  <a:srgbClr val="0070C0"/>
                </a:solidFill>
              </a:rPr>
              <a:t>a.</a:t>
            </a:r>
            <a:r>
              <a:rPr lang="zh-CN" altLang="en-US" sz="2400" b="1" dirty="0">
                <a:solidFill>
                  <a:srgbClr val="0070C0"/>
                </a:solidFill>
              </a:rPr>
              <a:t> 不同市场之间可以有效分离。</a:t>
            </a:r>
          </a:p>
          <a:p>
            <a:pPr marL="0" indent="0">
              <a:buNone/>
            </a:pPr>
            <a:r>
              <a:rPr lang="en-US" altLang="zh-CN" sz="2400" b="1" dirty="0">
                <a:solidFill>
                  <a:srgbClr val="0070C0"/>
                </a:solidFill>
              </a:rPr>
              <a:t>                  b.</a:t>
            </a:r>
            <a:r>
              <a:rPr lang="zh-CN" altLang="en-US" sz="2400" b="1" dirty="0">
                <a:solidFill>
                  <a:srgbClr val="0070C0"/>
                </a:solidFill>
              </a:rPr>
              <a:t>被分隔开的多个市场上需求弹性不同。</a:t>
            </a:r>
          </a:p>
          <a:p>
            <a:pPr marL="0" indent="0">
              <a:buNone/>
            </a:pP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31</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9700" y="1105563"/>
            <a:ext cx="8950960" cy="61370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2.</a:t>
            </a:r>
            <a:r>
              <a:rPr lang="zh-CN" altLang="zh-CN" sz="2800" b="1" dirty="0">
                <a:solidFill>
                  <a:srgbClr val="0070C0"/>
                </a:solidFill>
              </a:rPr>
              <a:t>垄断厂商的定价策略</a:t>
            </a:r>
            <a:endParaRPr lang="en-US" altLang="zh-CN" sz="2800" b="1" dirty="0">
              <a:solidFill>
                <a:srgbClr val="0070C0"/>
              </a:solidFill>
            </a:endParaRPr>
          </a:p>
          <a:p>
            <a:pPr marL="0" indent="0">
              <a:lnSpc>
                <a:spcPct val="200000"/>
              </a:lnSpc>
              <a:buNone/>
            </a:pPr>
            <a:r>
              <a:rPr lang="zh-CN" altLang="en-US" sz="2400" b="1" dirty="0">
                <a:solidFill>
                  <a:srgbClr val="0070C0"/>
                </a:solidFill>
              </a:rPr>
              <a:t>价格歧视分为三类：</a:t>
            </a:r>
          </a:p>
          <a:p>
            <a:pPr marL="0" indent="0">
              <a:lnSpc>
                <a:spcPct val="150000"/>
              </a:lnSpc>
              <a:buNone/>
            </a:pPr>
            <a:r>
              <a:rPr lang="zh-CN" altLang="en-US" sz="2400" b="1" dirty="0">
                <a:solidFill>
                  <a:srgbClr val="0070C0"/>
                </a:solidFill>
              </a:rPr>
              <a:t>①</a:t>
            </a:r>
            <a:r>
              <a:rPr lang="zh-CN" altLang="en-US" sz="2400" b="1" u="sng" dirty="0">
                <a:solidFill>
                  <a:srgbClr val="0070C0"/>
                </a:solidFill>
              </a:rPr>
              <a:t>一级价格歧视</a:t>
            </a:r>
            <a:r>
              <a:rPr lang="zh-CN" altLang="en-US" sz="2400" b="1" dirty="0">
                <a:solidFill>
                  <a:srgbClr val="0070C0"/>
                </a:solidFill>
              </a:rPr>
              <a:t>，又称完全价格歧视。</a:t>
            </a:r>
          </a:p>
          <a:p>
            <a:pPr marL="0" indent="0">
              <a:lnSpc>
                <a:spcPct val="150000"/>
              </a:lnSpc>
              <a:buNone/>
            </a:pPr>
            <a:r>
              <a:rPr lang="en-US" altLang="zh-CN" sz="2400" b="1" dirty="0">
                <a:solidFill>
                  <a:srgbClr val="0070C0"/>
                </a:solidFill>
                <a:sym typeface="+mn-ea"/>
              </a:rPr>
              <a:t>&gt;</a:t>
            </a:r>
            <a:r>
              <a:rPr lang="zh-CN" altLang="en-US" sz="2400" b="1" dirty="0">
                <a:solidFill>
                  <a:srgbClr val="0070C0"/>
                </a:solidFill>
              </a:rPr>
              <a:t>如果厂商已知消费者的需求曲线，即</a:t>
            </a:r>
            <a:endParaRPr lang="en-US" altLang="zh-CN" sz="2400" b="1" dirty="0">
              <a:solidFill>
                <a:srgbClr val="0070C0"/>
              </a:solidFill>
            </a:endParaRPr>
          </a:p>
          <a:p>
            <a:pPr marL="0" indent="0">
              <a:lnSpc>
                <a:spcPct val="150000"/>
              </a:lnSpc>
              <a:buNone/>
            </a:pPr>
            <a:r>
              <a:rPr lang="zh-CN" altLang="en-US" sz="2400" b="1" dirty="0">
                <a:solidFill>
                  <a:srgbClr val="0070C0"/>
                </a:solidFill>
              </a:rPr>
              <a:t>已知消费者对每一单位产品愿意并且能</a:t>
            </a:r>
            <a:endParaRPr lang="en-US" altLang="zh-CN" sz="2400" b="1" dirty="0">
              <a:solidFill>
                <a:srgbClr val="0070C0"/>
              </a:solidFill>
            </a:endParaRPr>
          </a:p>
          <a:p>
            <a:pPr marL="0" indent="0">
              <a:lnSpc>
                <a:spcPct val="150000"/>
              </a:lnSpc>
              <a:buNone/>
            </a:pPr>
            <a:r>
              <a:rPr lang="zh-CN" altLang="en-US" sz="2400" b="1" dirty="0">
                <a:solidFill>
                  <a:srgbClr val="0070C0"/>
                </a:solidFill>
              </a:rPr>
              <a:t>够支付的最高价格，厂商就可以按此价格逐个制定商品价格。</a:t>
            </a:r>
          </a:p>
          <a:p>
            <a:pPr marL="0" indent="0">
              <a:lnSpc>
                <a:spcPct val="150000"/>
              </a:lnSpc>
              <a:buNone/>
            </a:pPr>
            <a:r>
              <a:rPr lang="en-US" altLang="zh-CN" sz="2400" b="1" dirty="0">
                <a:solidFill>
                  <a:srgbClr val="0070C0"/>
                </a:solidFill>
                <a:sym typeface="+mn-ea"/>
              </a:rPr>
              <a:t>&gt;&gt;</a:t>
            </a:r>
            <a:r>
              <a:rPr lang="zh-CN" altLang="en-US" sz="2400" b="1" dirty="0">
                <a:solidFill>
                  <a:srgbClr val="0070C0"/>
                </a:solidFill>
              </a:rPr>
              <a:t>一级价格歧视的厂商将所有消费者剩余榨光，转化为了生产者的垄断利润。</a:t>
            </a:r>
          </a:p>
          <a:p>
            <a:pPr marL="0" indent="0">
              <a:buNone/>
            </a:pP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pic>
        <p:nvPicPr>
          <p:cNvPr id="5" name="图片 4"/>
          <p:cNvPicPr>
            <a:picLocks noChangeAspect="1"/>
          </p:cNvPicPr>
          <p:nvPr/>
        </p:nvPicPr>
        <p:blipFill>
          <a:blip r:embed="rId2"/>
          <a:stretch>
            <a:fillRect/>
          </a:stretch>
        </p:blipFill>
        <p:spPr>
          <a:xfrm>
            <a:off x="5580380" y="1020445"/>
            <a:ext cx="3510280" cy="3386455"/>
          </a:xfrm>
          <a:prstGeom prst="rect">
            <a:avLst/>
          </a:prstGeom>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32</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9700" y="1105563"/>
            <a:ext cx="8950960" cy="598933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2.</a:t>
            </a:r>
            <a:r>
              <a:rPr lang="zh-CN" altLang="zh-CN" sz="2800" b="1" dirty="0">
                <a:solidFill>
                  <a:srgbClr val="0070C0"/>
                </a:solidFill>
              </a:rPr>
              <a:t>垄断厂商的定价策略</a:t>
            </a:r>
            <a:endParaRPr lang="en-US" altLang="zh-CN" sz="2800" b="1" dirty="0">
              <a:solidFill>
                <a:srgbClr val="0070C0"/>
              </a:solidFill>
            </a:endParaRPr>
          </a:p>
          <a:p>
            <a:pPr marL="0" indent="0">
              <a:buNone/>
            </a:pPr>
            <a:r>
              <a:rPr lang="zh-CN" altLang="en-US" sz="2400" b="1" dirty="0">
                <a:solidFill>
                  <a:srgbClr val="0070C0"/>
                </a:solidFill>
              </a:rPr>
              <a:t>②</a:t>
            </a:r>
            <a:r>
              <a:rPr lang="zh-CN" altLang="en-US" sz="2400" b="1" u="sng" dirty="0">
                <a:solidFill>
                  <a:srgbClr val="0070C0"/>
                </a:solidFill>
              </a:rPr>
              <a:t>二级价格歧视</a:t>
            </a:r>
            <a:r>
              <a:rPr lang="zh-CN" altLang="en-US" sz="2400" b="1" dirty="0">
                <a:solidFill>
                  <a:srgbClr val="0070C0"/>
                </a:solidFill>
              </a:rPr>
              <a:t>：垄断厂商根据不同的</a:t>
            </a:r>
            <a:endParaRPr lang="en-US" altLang="zh-CN" sz="2400" b="1" dirty="0">
              <a:solidFill>
                <a:srgbClr val="0070C0"/>
              </a:solidFill>
            </a:endParaRPr>
          </a:p>
          <a:p>
            <a:pPr marL="0" indent="0">
              <a:buNone/>
            </a:pPr>
            <a:r>
              <a:rPr lang="zh-CN" altLang="en-US" sz="2400" b="1" dirty="0">
                <a:solidFill>
                  <a:srgbClr val="0070C0"/>
                </a:solidFill>
              </a:rPr>
              <a:t>消费者及其购买量确定的价格。如电力</a:t>
            </a:r>
            <a:endParaRPr lang="en-US" altLang="zh-CN" sz="2400" b="1" dirty="0">
              <a:solidFill>
                <a:srgbClr val="0070C0"/>
              </a:solidFill>
            </a:endParaRPr>
          </a:p>
          <a:p>
            <a:pPr marL="0" indent="0">
              <a:buNone/>
            </a:pPr>
            <a:r>
              <a:rPr lang="zh-CN" altLang="en-US" sz="2400" b="1" dirty="0">
                <a:solidFill>
                  <a:srgbClr val="0070C0"/>
                </a:solidFill>
              </a:rPr>
              <a:t>公司实行分段定价。</a:t>
            </a:r>
            <a:endParaRPr lang="en-US" altLang="zh-CN" sz="2400" b="1" dirty="0">
              <a:solidFill>
                <a:srgbClr val="0070C0"/>
              </a:solidFill>
            </a:endParaRPr>
          </a:p>
          <a:p>
            <a:pPr marL="0" indent="0">
              <a:buNone/>
            </a:pPr>
            <a:endParaRPr lang="en-US" altLang="zh-CN" sz="2400" b="1" dirty="0">
              <a:solidFill>
                <a:srgbClr val="0070C0"/>
              </a:solidFill>
            </a:endParaRPr>
          </a:p>
          <a:p>
            <a:pPr marL="0" indent="0">
              <a:buNone/>
            </a:pPr>
            <a:r>
              <a:rPr lang="en-US" altLang="zh-CN" sz="2400" b="1" dirty="0">
                <a:solidFill>
                  <a:srgbClr val="0070C0"/>
                </a:solidFill>
                <a:sym typeface="+mn-ea"/>
              </a:rPr>
              <a:t>&gt;</a:t>
            </a:r>
            <a:r>
              <a:rPr lang="zh-CN" altLang="en-US" sz="2400" b="1" dirty="0">
                <a:solidFill>
                  <a:srgbClr val="0070C0"/>
                </a:solidFill>
              </a:rPr>
              <a:t>厂商的收益为阴影部分               ，</a:t>
            </a:r>
            <a:endParaRPr lang="en-US" altLang="zh-CN" sz="2400" b="1" dirty="0">
              <a:solidFill>
                <a:srgbClr val="0070C0"/>
              </a:solidFill>
            </a:endParaRPr>
          </a:p>
          <a:p>
            <a:pPr marL="0" indent="0">
              <a:buNone/>
            </a:pPr>
            <a:r>
              <a:rPr lang="zh-CN" altLang="en-US" sz="2400" b="1" dirty="0">
                <a:solidFill>
                  <a:srgbClr val="0070C0"/>
                </a:solidFill>
              </a:rPr>
              <a:t>当按同一价格，例如    价格销售    产量</a:t>
            </a:r>
            <a:endParaRPr lang="en-US" altLang="zh-CN" sz="2400" b="1" dirty="0">
              <a:solidFill>
                <a:srgbClr val="0070C0"/>
              </a:solidFill>
            </a:endParaRPr>
          </a:p>
          <a:p>
            <a:pPr marL="0" indent="0">
              <a:buNone/>
            </a:pPr>
            <a:r>
              <a:rPr lang="zh-CN" altLang="en-US" sz="2400" b="1" dirty="0">
                <a:solidFill>
                  <a:srgbClr val="0070C0"/>
                </a:solidFill>
              </a:rPr>
              <a:t>时利润为零。</a:t>
            </a:r>
          </a:p>
          <a:p>
            <a:pPr marL="0" indent="0">
              <a:buNone/>
            </a:pPr>
            <a:endParaRPr lang="zh-CN" altLang="en-US" sz="2400" b="1" dirty="0">
              <a:solidFill>
                <a:srgbClr val="0070C0"/>
              </a:solidFill>
            </a:endParaRPr>
          </a:p>
          <a:p>
            <a:pPr marL="0" indent="0">
              <a:buNone/>
            </a:pPr>
            <a:r>
              <a:rPr lang="en-US" altLang="zh-CN" sz="2400" b="1" dirty="0">
                <a:solidFill>
                  <a:srgbClr val="0070C0"/>
                </a:solidFill>
                <a:sym typeface="+mn-ea"/>
              </a:rPr>
              <a:t>&gt; &gt;</a:t>
            </a:r>
            <a:r>
              <a:rPr lang="zh-CN" altLang="en-US" sz="2400" b="1" dirty="0">
                <a:solidFill>
                  <a:srgbClr val="0070C0"/>
                </a:solidFill>
              </a:rPr>
              <a:t>阴影部分面积属消费者剩余的一部分，在二级价格歧视下，厂商将这部分消费者剩余转化成了垄断利润。</a:t>
            </a:r>
          </a:p>
          <a:p>
            <a:pPr marL="0" indent="0">
              <a:buNone/>
            </a:pP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graphicFrame>
        <p:nvGraphicFramePr>
          <p:cNvPr id="6" name="对象 5">
            <a:hlinkClick r:id="" action="ppaction://ole?verb=0"/>
          </p:cNvPr>
          <p:cNvGraphicFramePr>
            <a:graphicFrameLocks noChangeAspect="1"/>
          </p:cNvGraphicFramePr>
          <p:nvPr/>
        </p:nvGraphicFramePr>
        <p:xfrm>
          <a:off x="3448050" y="3429000"/>
          <a:ext cx="1297726" cy="376759"/>
        </p:xfrm>
        <a:graphic>
          <a:graphicData uri="http://schemas.openxmlformats.org/presentationml/2006/ole">
            <mc:AlternateContent xmlns:mc="http://schemas.openxmlformats.org/markup-compatibility/2006">
              <mc:Choice xmlns:v="urn:schemas-microsoft-com:vml" Requires="v">
                <p:oleObj spid="_x0000_s3241" r:id="rId3" imgW="787400" imgH="228600" progId="Equation.KSEE3">
                  <p:embed/>
                </p:oleObj>
              </mc:Choice>
              <mc:Fallback>
                <p:oleObj r:id="rId3" imgW="787400" imgH="228600" progId="Equation.KSEE3">
                  <p:embed/>
                  <p:pic>
                    <p:nvPicPr>
                      <p:cNvPr id="0" name="对象 3">
                        <a:hlinkClick r:id="" action="ppaction://ole?verb=0"/>
                      </p:cNvPr>
                      <p:cNvPicPr/>
                      <p:nvPr/>
                    </p:nvPicPr>
                    <p:blipFill>
                      <a:blip r:embed="rId4"/>
                      <a:stretch>
                        <a:fillRect/>
                      </a:stretch>
                    </p:blipFill>
                    <p:spPr>
                      <a:xfrm>
                        <a:off x="3448050" y="3429000"/>
                        <a:ext cx="1297726" cy="376759"/>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nvGraphicFramePr>
        <p:xfrm>
          <a:off x="3010535" y="3848338"/>
          <a:ext cx="288002" cy="398772"/>
        </p:xfrm>
        <a:graphic>
          <a:graphicData uri="http://schemas.openxmlformats.org/presentationml/2006/ole">
            <mc:AlternateContent xmlns:mc="http://schemas.openxmlformats.org/markup-compatibility/2006">
              <mc:Choice xmlns:v="urn:schemas-microsoft-com:vml" Requires="v">
                <p:oleObj spid="_x0000_s3242" r:id="rId5" imgW="165100" imgH="228600" progId="Equation.KSEE3">
                  <p:embed/>
                </p:oleObj>
              </mc:Choice>
              <mc:Fallback>
                <p:oleObj r:id="rId5" imgW="165100" imgH="228600" progId="Equation.KSEE3">
                  <p:embed/>
                  <p:pic>
                    <p:nvPicPr>
                      <p:cNvPr id="0" name="对象 4">
                        <a:hlinkClick r:id="" action="ppaction://ole?verb=0"/>
                      </p:cNvPr>
                      <p:cNvPicPr/>
                      <p:nvPr/>
                    </p:nvPicPr>
                    <p:blipFill>
                      <a:blip r:embed="rId6"/>
                      <a:stretch>
                        <a:fillRect/>
                      </a:stretch>
                    </p:blipFill>
                    <p:spPr>
                      <a:xfrm>
                        <a:off x="3010535" y="3848338"/>
                        <a:ext cx="288002" cy="398772"/>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nvGraphicFramePr>
        <p:xfrm>
          <a:off x="4572000" y="3890877"/>
          <a:ext cx="288002" cy="331202"/>
        </p:xfrm>
        <a:graphic>
          <a:graphicData uri="http://schemas.openxmlformats.org/presentationml/2006/ole">
            <mc:AlternateContent xmlns:mc="http://schemas.openxmlformats.org/markup-compatibility/2006">
              <mc:Choice xmlns:v="urn:schemas-microsoft-com:vml" Requires="v">
                <p:oleObj spid="_x0000_s3243" r:id="rId7" imgW="254000" imgH="292100" progId="Equation.KSEE3">
                  <p:embed/>
                </p:oleObj>
              </mc:Choice>
              <mc:Fallback>
                <p:oleObj r:id="rId7" imgW="254000" imgH="292100" progId="Equation.KSEE3">
                  <p:embed/>
                  <p:pic>
                    <p:nvPicPr>
                      <p:cNvPr id="0" name="对象 6">
                        <a:hlinkClick r:id="" action="ppaction://ole?verb=0"/>
                      </p:cNvPr>
                      <p:cNvPicPr/>
                      <p:nvPr/>
                    </p:nvPicPr>
                    <p:blipFill>
                      <a:blip r:embed="rId8"/>
                      <a:stretch>
                        <a:fillRect/>
                      </a:stretch>
                    </p:blipFill>
                    <p:spPr>
                      <a:xfrm>
                        <a:off x="4572000" y="3890877"/>
                        <a:ext cx="288002" cy="331202"/>
                      </a:xfrm>
                      <a:prstGeom prst="rect">
                        <a:avLst/>
                      </a:prstGeom>
                    </p:spPr>
                  </p:pic>
                </p:oleObj>
              </mc:Fallback>
            </mc:AlternateContent>
          </a:graphicData>
        </a:graphic>
      </p:graphicFrame>
      <p:pic>
        <p:nvPicPr>
          <p:cNvPr id="9" name="图片 8"/>
          <p:cNvPicPr>
            <a:picLocks noChangeAspect="1"/>
          </p:cNvPicPr>
          <p:nvPr/>
        </p:nvPicPr>
        <p:blipFill>
          <a:blip r:embed="rId9"/>
          <a:stretch>
            <a:fillRect/>
          </a:stretch>
        </p:blipFill>
        <p:spPr>
          <a:xfrm>
            <a:off x="5553066" y="1105563"/>
            <a:ext cx="3566646" cy="3745837"/>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33</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9700" y="1105563"/>
            <a:ext cx="8950960" cy="61001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2.</a:t>
            </a:r>
            <a:r>
              <a:rPr lang="zh-CN" altLang="zh-CN" sz="2800" b="1" dirty="0">
                <a:solidFill>
                  <a:srgbClr val="0070C0"/>
                </a:solidFill>
              </a:rPr>
              <a:t>垄断厂商的定价策略</a:t>
            </a:r>
            <a:endParaRPr lang="en-US" altLang="zh-CN" sz="2800" b="1" dirty="0">
              <a:solidFill>
                <a:srgbClr val="0070C0"/>
              </a:solidFill>
            </a:endParaRPr>
          </a:p>
          <a:p>
            <a:pPr>
              <a:buFont typeface="Wingdings" panose="05000000000000000000" pitchFamily="2" charset="2"/>
              <a:buChar char="l"/>
            </a:pPr>
            <a:endParaRPr lang="en-US" altLang="zh-CN" sz="2800" b="1" dirty="0">
              <a:solidFill>
                <a:srgbClr val="0070C0"/>
              </a:solidFill>
            </a:endParaRPr>
          </a:p>
          <a:p>
            <a:pPr marL="0" indent="0">
              <a:lnSpc>
                <a:spcPct val="150000"/>
              </a:lnSpc>
              <a:buNone/>
            </a:pPr>
            <a:r>
              <a:rPr lang="zh-CN" altLang="en-US" sz="2400" b="1" dirty="0">
                <a:solidFill>
                  <a:srgbClr val="0070C0"/>
                </a:solidFill>
              </a:rPr>
              <a:t>③</a:t>
            </a:r>
            <a:r>
              <a:rPr lang="zh-CN" altLang="en-US" sz="2400" b="1" u="sng" dirty="0">
                <a:solidFill>
                  <a:srgbClr val="0070C0"/>
                </a:solidFill>
              </a:rPr>
              <a:t>三级价格歧视</a:t>
            </a:r>
            <a:r>
              <a:rPr lang="zh-CN" altLang="en-US" sz="2400" b="1" dirty="0">
                <a:solidFill>
                  <a:srgbClr val="0070C0"/>
                </a:solidFill>
              </a:rPr>
              <a:t>：垄断厂商对同一种产品在不同的市场上或对不同的消费者群体收取不同的价格。</a:t>
            </a:r>
            <a:endParaRPr lang="en-US" altLang="zh-CN" sz="2400" b="1" dirty="0">
              <a:solidFill>
                <a:srgbClr val="0070C0"/>
              </a:solidFill>
            </a:endParaRPr>
          </a:p>
          <a:p>
            <a:pPr marL="0" indent="0">
              <a:lnSpc>
                <a:spcPct val="150000"/>
              </a:lnSpc>
              <a:buNone/>
            </a:pPr>
            <a:endParaRPr lang="zh-CN" altLang="en-US" sz="2400" b="1" dirty="0">
              <a:solidFill>
                <a:srgbClr val="0070C0"/>
              </a:solidFill>
            </a:endParaRPr>
          </a:p>
          <a:p>
            <a:pPr marL="0" indent="0">
              <a:buNone/>
            </a:pPr>
            <a:r>
              <a:rPr lang="zh-CN" altLang="en-US" sz="2400" b="1" dirty="0">
                <a:solidFill>
                  <a:srgbClr val="0070C0"/>
                </a:solidFill>
              </a:rPr>
              <a:t>   根据不同市场的需求状况制定不同的价格：</a:t>
            </a:r>
          </a:p>
          <a:p>
            <a:pPr marL="0" indent="0">
              <a:buNone/>
            </a:pPr>
            <a:r>
              <a:rPr lang="zh-CN" altLang="en-US" sz="2400" b="1" dirty="0">
                <a:solidFill>
                  <a:srgbClr val="0070C0"/>
                </a:solidFill>
              </a:rPr>
              <a:t>    </a:t>
            </a:r>
            <a:r>
              <a:rPr lang="en-US" altLang="zh-CN" sz="2400" b="1" dirty="0">
                <a:solidFill>
                  <a:srgbClr val="0070C0"/>
                </a:solidFill>
              </a:rPr>
              <a:t>1</a:t>
            </a:r>
            <a:r>
              <a:rPr lang="zh-CN" altLang="en-US" sz="2400" b="1" dirty="0">
                <a:solidFill>
                  <a:srgbClr val="0070C0"/>
                </a:solidFill>
              </a:rPr>
              <a:t>）对需求弹性较小的市场索取较高价格。</a:t>
            </a:r>
          </a:p>
          <a:p>
            <a:pPr marL="0" indent="0">
              <a:buNone/>
            </a:pPr>
            <a:r>
              <a:rPr lang="zh-CN" altLang="en-US" sz="2400" b="1" dirty="0">
                <a:solidFill>
                  <a:srgbClr val="0070C0"/>
                </a:solidFill>
              </a:rPr>
              <a:t>    </a:t>
            </a:r>
            <a:r>
              <a:rPr lang="en-US" altLang="zh-CN" sz="2400" b="1" dirty="0">
                <a:solidFill>
                  <a:srgbClr val="0070C0"/>
                </a:solidFill>
              </a:rPr>
              <a:t>2</a:t>
            </a:r>
            <a:r>
              <a:rPr lang="zh-CN" altLang="en-US" sz="2400" b="1" dirty="0">
                <a:solidFill>
                  <a:srgbClr val="0070C0"/>
                </a:solidFill>
              </a:rPr>
              <a:t>）对需求弹性较大的市场制定较低的价格。</a:t>
            </a:r>
          </a:p>
          <a:p>
            <a:pPr marL="0" indent="0">
              <a:buNone/>
            </a:pPr>
            <a:r>
              <a:rPr lang="zh-CN" altLang="en-US" sz="2400" b="1" dirty="0">
                <a:solidFill>
                  <a:srgbClr val="0070C0"/>
                </a:solidFill>
              </a:rPr>
              <a:t>如同一种产品，国内市场和国际市场价格不一样，黄金时间和非黄金的广告费不一样等。</a:t>
            </a:r>
          </a:p>
          <a:p>
            <a:pPr marL="0" indent="0">
              <a:buNone/>
            </a:pP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34</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9700" y="1105563"/>
            <a:ext cx="8950960" cy="17851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2.</a:t>
            </a:r>
            <a:r>
              <a:rPr lang="zh-CN" altLang="zh-CN" sz="2800" b="1" dirty="0">
                <a:solidFill>
                  <a:srgbClr val="0070C0"/>
                </a:solidFill>
              </a:rPr>
              <a:t>垄断厂商的定价策略</a:t>
            </a:r>
            <a:endParaRPr lang="en-US" altLang="zh-CN" sz="2800" b="1" dirty="0">
              <a:solidFill>
                <a:srgbClr val="0070C0"/>
              </a:solidFill>
            </a:endParaRPr>
          </a:p>
          <a:p>
            <a:pPr marL="0" indent="0">
              <a:lnSpc>
                <a:spcPct val="150000"/>
              </a:lnSpc>
              <a:buNone/>
            </a:pP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sp>
        <p:nvSpPr>
          <p:cNvPr id="5" name="Rectangle 2"/>
          <p:cNvSpPr txBox="1">
            <a:spLocks noChangeArrowheads="1"/>
          </p:cNvSpPr>
          <p:nvPr/>
        </p:nvSpPr>
        <p:spPr>
          <a:xfrm>
            <a:off x="0" y="1657596"/>
            <a:ext cx="8410575" cy="681037"/>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zh-CN" altLang="en-US" sz="2800" kern="0" dirty="0">
                <a:latin typeface="微软雅黑" panose="020B0503020204020204" pitchFamily="34" charset="-122"/>
                <a:ea typeface="微软雅黑" panose="020B0503020204020204" pitchFamily="34" charset="-122"/>
              </a:rPr>
              <a:t>现实世界中的价格歧视</a:t>
            </a:r>
          </a:p>
        </p:txBody>
      </p:sp>
      <p:sp>
        <p:nvSpPr>
          <p:cNvPr id="6" name="Rectangle 3"/>
          <p:cNvSpPr txBox="1">
            <a:spLocks noChangeArrowheads="1"/>
          </p:cNvSpPr>
          <p:nvPr/>
        </p:nvSpPr>
        <p:spPr>
          <a:xfrm>
            <a:off x="331499" y="2338633"/>
            <a:ext cx="8313737" cy="2948262"/>
          </a:xfrm>
          <a:prstGeom prst="rect">
            <a:avLst/>
          </a:prstGeom>
          <a:noFill/>
          <a:ln w="9525">
            <a:noFill/>
          </a:ln>
        </p:spPr>
        <p:txBody>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zh-CN" altLang="zh-CN" sz="2800" kern="0" dirty="0">
                <a:latin typeface="微软雅黑" panose="020B0503020204020204" pitchFamily="34" charset="-122"/>
                <a:ea typeface="微软雅黑" panose="020B0503020204020204" pitchFamily="34" charset="-122"/>
              </a:rPr>
              <a:t>现实世界中，完全价格歧视不可能出现：</a:t>
            </a:r>
          </a:p>
          <a:p>
            <a:pPr lvl="1" eaLnBrk="1" hangingPunct="1"/>
            <a:r>
              <a:rPr lang="zh-CN" altLang="zh-CN" sz="2800" kern="0" dirty="0">
                <a:latin typeface="微软雅黑" panose="020B0503020204020204" pitchFamily="34" charset="-122"/>
                <a:ea typeface="微软雅黑" panose="020B0503020204020204" pitchFamily="34" charset="-122"/>
              </a:rPr>
              <a:t>没有企业知道所有买者的支付意愿</a:t>
            </a:r>
          </a:p>
          <a:p>
            <a:pPr lvl="1" eaLnBrk="1" hangingPunct="1"/>
            <a:r>
              <a:rPr lang="zh-CN" altLang="zh-CN" sz="2800" kern="0" dirty="0">
                <a:latin typeface="微软雅黑" panose="020B0503020204020204" pitchFamily="34" charset="-122"/>
                <a:ea typeface="微软雅黑" panose="020B0503020204020204" pitchFamily="34" charset="-122"/>
              </a:rPr>
              <a:t>买者也不会把它告诉卖者</a:t>
            </a:r>
          </a:p>
          <a:p>
            <a:pPr eaLnBrk="1" hangingPunct="1"/>
            <a:r>
              <a:rPr lang="zh-CN" altLang="zh-CN" sz="2800" kern="0" dirty="0">
                <a:latin typeface="微软雅黑" panose="020B0503020204020204" pitchFamily="34" charset="-122"/>
                <a:ea typeface="微软雅黑" panose="020B0503020204020204" pitchFamily="34" charset="-122"/>
              </a:rPr>
              <a:t>因此，企业根据一些它们所观察到的特征把消费者分为若个群体，像支付意愿有关的特征，比如年龄</a:t>
            </a:r>
          </a:p>
        </p:txBody>
      </p:sp>
    </p:spTree>
    <p:extLst>
      <p:ext uri="{BB962C8B-B14F-4D97-AF65-F5344CB8AC3E}">
        <p14:creationId xmlns:p14="http://schemas.microsoft.com/office/powerpoint/2010/main" val="26734452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35</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9700" y="1105563"/>
            <a:ext cx="8950960" cy="17851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2.</a:t>
            </a:r>
            <a:r>
              <a:rPr lang="zh-CN" altLang="zh-CN" sz="2800" b="1" dirty="0">
                <a:solidFill>
                  <a:srgbClr val="0070C0"/>
                </a:solidFill>
              </a:rPr>
              <a:t>垄断厂商的定价策略</a:t>
            </a:r>
            <a:endParaRPr lang="en-US" altLang="zh-CN" sz="2800" b="1" dirty="0">
              <a:solidFill>
                <a:srgbClr val="0070C0"/>
              </a:solidFill>
            </a:endParaRPr>
          </a:p>
          <a:p>
            <a:pPr marL="0" indent="0">
              <a:lnSpc>
                <a:spcPct val="150000"/>
              </a:lnSpc>
              <a:buNone/>
            </a:pP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sp>
        <p:nvSpPr>
          <p:cNvPr id="5" name="Rectangle 2"/>
          <p:cNvSpPr txBox="1">
            <a:spLocks noChangeArrowheads="1"/>
          </p:cNvSpPr>
          <p:nvPr/>
        </p:nvSpPr>
        <p:spPr>
          <a:xfrm>
            <a:off x="0" y="1657596"/>
            <a:ext cx="8410575" cy="681037"/>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pPr eaLnBrk="1" hangingPunct="1"/>
            <a:r>
              <a:rPr lang="zh-CN" altLang="en-US" sz="2800" kern="0" dirty="0">
                <a:latin typeface="微软雅黑" panose="020B0503020204020204" pitchFamily="34" charset="-122"/>
                <a:ea typeface="微软雅黑" panose="020B0503020204020204" pitchFamily="34" charset="-122"/>
              </a:rPr>
              <a:t>价格歧视的例子</a:t>
            </a:r>
          </a:p>
        </p:txBody>
      </p:sp>
      <p:sp>
        <p:nvSpPr>
          <p:cNvPr id="6" name="Rectangle 3"/>
          <p:cNvSpPr txBox="1">
            <a:spLocks noChangeArrowheads="1"/>
          </p:cNvSpPr>
          <p:nvPr/>
        </p:nvSpPr>
        <p:spPr>
          <a:xfrm>
            <a:off x="331499" y="2338633"/>
            <a:ext cx="8313737" cy="2948262"/>
          </a:xfrm>
          <a:prstGeom prst="rect">
            <a:avLst/>
          </a:prstGeom>
          <a:noFill/>
          <a:ln w="9525">
            <a:noFill/>
          </a:ln>
        </p:spPr>
        <p:txBody>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eaLnBrk="1" hangingPunct="1"/>
            <a:r>
              <a:rPr lang="zh-CN" altLang="en-US" sz="2800" kern="0" dirty="0">
                <a:latin typeface="微软雅黑" panose="020B0503020204020204" pitchFamily="34" charset="-122"/>
                <a:ea typeface="微软雅黑" panose="020B0503020204020204" pitchFamily="34" charset="-122"/>
              </a:rPr>
              <a:t>电影票</a:t>
            </a:r>
            <a:endParaRPr lang="en-US" altLang="zh-CN" sz="2800" kern="0" dirty="0">
              <a:latin typeface="微软雅黑" panose="020B0503020204020204" pitchFamily="34" charset="-122"/>
              <a:ea typeface="微软雅黑" panose="020B0503020204020204" pitchFamily="34" charset="-122"/>
            </a:endParaRPr>
          </a:p>
          <a:p>
            <a:pPr eaLnBrk="1" hangingPunct="1"/>
            <a:r>
              <a:rPr lang="zh-CN" altLang="en-US" sz="2800" kern="0" dirty="0">
                <a:latin typeface="微软雅黑" panose="020B0503020204020204" pitchFamily="34" charset="-122"/>
                <a:ea typeface="微软雅黑" panose="020B0503020204020204" pitchFamily="34" charset="-122"/>
              </a:rPr>
              <a:t>飞机票</a:t>
            </a:r>
            <a:endParaRPr lang="en-US" altLang="zh-CN" sz="2800" kern="0" dirty="0">
              <a:latin typeface="微软雅黑" panose="020B0503020204020204" pitchFamily="34" charset="-122"/>
              <a:ea typeface="微软雅黑" panose="020B0503020204020204" pitchFamily="34" charset="-122"/>
            </a:endParaRPr>
          </a:p>
          <a:p>
            <a:pPr eaLnBrk="1" hangingPunct="1"/>
            <a:r>
              <a:rPr lang="zh-CN" altLang="en-US" sz="2800" kern="0" dirty="0">
                <a:latin typeface="微软雅黑" panose="020B0503020204020204" pitchFamily="34" charset="-122"/>
                <a:ea typeface="微软雅黑" panose="020B0503020204020204" pitchFamily="34" charset="-122"/>
              </a:rPr>
              <a:t>折扣券</a:t>
            </a:r>
            <a:endParaRPr lang="en-US" altLang="zh-CN" sz="2800" kern="0" dirty="0">
              <a:latin typeface="微软雅黑" panose="020B0503020204020204" pitchFamily="34" charset="-122"/>
              <a:ea typeface="微软雅黑" panose="020B0503020204020204" pitchFamily="34" charset="-122"/>
            </a:endParaRPr>
          </a:p>
          <a:p>
            <a:pPr eaLnBrk="1" hangingPunct="1"/>
            <a:r>
              <a:rPr lang="zh-CN" altLang="en-US" sz="2800" kern="0" dirty="0">
                <a:latin typeface="微软雅黑" panose="020B0503020204020204" pitchFamily="34" charset="-122"/>
                <a:ea typeface="微软雅黑" panose="020B0503020204020204" pitchFamily="34" charset="-122"/>
              </a:rPr>
              <a:t>两步销售</a:t>
            </a:r>
            <a:endParaRPr lang="en-US" altLang="zh-CN" sz="2800" kern="0" dirty="0">
              <a:latin typeface="微软雅黑" panose="020B0503020204020204" pitchFamily="34" charset="-122"/>
              <a:ea typeface="微软雅黑" panose="020B0503020204020204" pitchFamily="34" charset="-122"/>
            </a:endParaRPr>
          </a:p>
          <a:p>
            <a:pPr eaLnBrk="1" hangingPunct="1"/>
            <a:r>
              <a:rPr lang="zh-CN" altLang="en-US" sz="2800" kern="0" dirty="0">
                <a:latin typeface="微软雅黑" panose="020B0503020204020204" pitchFamily="34" charset="-122"/>
                <a:ea typeface="微软雅黑" panose="020B0503020204020204" pitchFamily="34" charset="-122"/>
              </a:rPr>
              <a:t>捆绑销售</a:t>
            </a:r>
            <a:endParaRPr lang="zh-CN" altLang="zh-CN" sz="28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163590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left)">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left)">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left)">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left)">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left)">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bldLvl="4" autoUpdateAnimBg="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垄断市场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36</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0412" y="1105563"/>
            <a:ext cx="8557146" cy="29608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en-US" altLang="zh-CN" sz="2800" b="1" dirty="0">
                <a:solidFill>
                  <a:srgbClr val="0070C0"/>
                </a:solidFill>
              </a:rPr>
              <a:t>3.</a:t>
            </a:r>
            <a:r>
              <a:rPr lang="zh-CN" altLang="zh-CN" sz="2800" b="1" dirty="0">
                <a:solidFill>
                  <a:srgbClr val="0070C0"/>
                </a:solidFill>
              </a:rPr>
              <a:t>垄断市场的效率评价</a:t>
            </a:r>
            <a:endParaRPr lang="en-US" altLang="zh-CN" sz="28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marL="0" indent="0">
              <a:buNone/>
            </a:pPr>
            <a:r>
              <a:rPr lang="zh-CN" altLang="zh-CN" sz="2400" b="1" dirty="0">
                <a:solidFill>
                  <a:srgbClr val="0070C0"/>
                </a:solidFill>
                <a:sym typeface="+mn-ea"/>
              </a:rPr>
              <a:t>（</a:t>
            </a:r>
            <a:r>
              <a:rPr lang="en-US" altLang="zh-CN" sz="2400" b="1" dirty="0">
                <a:solidFill>
                  <a:srgbClr val="0070C0"/>
                </a:solidFill>
                <a:sym typeface="+mn-ea"/>
              </a:rPr>
              <a:t>1</a:t>
            </a:r>
            <a:r>
              <a:rPr lang="zh-CN" altLang="en-US" sz="2400" b="1" dirty="0">
                <a:solidFill>
                  <a:srgbClr val="0070C0"/>
                </a:solidFill>
                <a:sym typeface="+mn-ea"/>
              </a:rPr>
              <a:t>）从消费者层面来看</a:t>
            </a:r>
            <a:endParaRPr lang="en-US" altLang="zh-CN" sz="2400" b="1" dirty="0">
              <a:solidFill>
                <a:srgbClr val="0070C0"/>
              </a:solidFill>
              <a:sym typeface="+mn-ea"/>
            </a:endParaRPr>
          </a:p>
          <a:p>
            <a:pPr marL="0" indent="0">
              <a:buNone/>
            </a:pPr>
            <a:r>
              <a:rPr lang="zh-CN" altLang="en-US" sz="2400" b="1" dirty="0">
                <a:solidFill>
                  <a:srgbClr val="0070C0"/>
                </a:solidFill>
                <a:sym typeface="+mn-ea"/>
              </a:rPr>
              <a:t>（</a:t>
            </a:r>
            <a:r>
              <a:rPr lang="en-US" altLang="zh-CN" sz="2400" b="1" dirty="0">
                <a:solidFill>
                  <a:srgbClr val="0070C0"/>
                </a:solidFill>
                <a:sym typeface="+mn-ea"/>
              </a:rPr>
              <a:t>2</a:t>
            </a:r>
            <a:r>
              <a:rPr lang="zh-CN" altLang="en-US" sz="2400" b="1" dirty="0">
                <a:solidFill>
                  <a:srgbClr val="0070C0"/>
                </a:solidFill>
                <a:sym typeface="+mn-ea"/>
              </a:rPr>
              <a:t>）从企业层面来看</a:t>
            </a:r>
            <a:endParaRPr lang="en-US" altLang="zh-CN" sz="2400" b="1" dirty="0">
              <a:solidFill>
                <a:srgbClr val="0070C0"/>
              </a:solidFill>
              <a:sym typeface="+mn-ea"/>
            </a:endParaRPr>
          </a:p>
          <a:p>
            <a:pPr marL="0" indent="0">
              <a:buNone/>
            </a:pPr>
            <a:r>
              <a:rPr lang="zh-CN" altLang="en-US" sz="2400" b="1" dirty="0">
                <a:solidFill>
                  <a:srgbClr val="0070C0"/>
                </a:solidFill>
                <a:sym typeface="+mn-ea"/>
              </a:rPr>
              <a:t>（</a:t>
            </a:r>
            <a:r>
              <a:rPr lang="en-US" altLang="zh-CN" sz="2400" b="1" dirty="0">
                <a:solidFill>
                  <a:srgbClr val="0070C0"/>
                </a:solidFill>
                <a:sym typeface="+mn-ea"/>
              </a:rPr>
              <a:t>3</a:t>
            </a:r>
            <a:r>
              <a:rPr lang="zh-CN" altLang="en-US" sz="2400" b="1" dirty="0">
                <a:solidFill>
                  <a:srgbClr val="0070C0"/>
                </a:solidFill>
                <a:sym typeface="+mn-ea"/>
              </a:rPr>
              <a:t>）从国家层面来看</a:t>
            </a:r>
            <a:endParaRPr lang="en-US" altLang="zh-CN" sz="2000" b="1" dirty="0">
              <a:solidFill>
                <a:srgbClr val="0070C0"/>
              </a:solidFill>
            </a:endParaRPr>
          </a:p>
          <a:p>
            <a:pPr>
              <a:buFont typeface="Wingdings" panose="05000000000000000000" pitchFamily="2" charset="2"/>
              <a:buChar char="l"/>
            </a:pPr>
            <a:endParaRPr lang="en-US" altLang="zh-CN" sz="2000" b="1" dirty="0">
              <a:solidFill>
                <a:srgbClr val="0070C0"/>
              </a:solidFill>
            </a:endParaRPr>
          </a:p>
          <a:p>
            <a:pPr>
              <a:buFont typeface="Wingdings" panose="05000000000000000000" pitchFamily="2" charset="2"/>
              <a:buChar char="l"/>
            </a:pPr>
            <a:endParaRPr lang="zh-CN" altLang="en-US" sz="2000" b="1" dirty="0">
              <a:solidFill>
                <a:srgbClr val="0070C0"/>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537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4.</a:t>
            </a:r>
            <a:r>
              <a:rPr lang="zh-CN" altLang="en-US" sz="4400" b="1" dirty="0">
                <a:solidFill>
                  <a:srgbClr val="0070C0"/>
                </a:solidFill>
                <a:latin typeface="微软雅黑" panose="020B0503020204020204" pitchFamily="34" charset="-122"/>
                <a:ea typeface="微软雅黑" panose="020B0503020204020204" pitchFamily="34" charset="-122"/>
              </a:rPr>
              <a:t>为什么限制垄断？</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37</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限制垄断</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38</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17064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285750" indent="-285750" eaLnBrk="1" hangingPunct="1">
              <a:lnSpc>
                <a:spcPct val="150000"/>
              </a:lnSpc>
              <a:buFont typeface="Wingdings" panose="05000000000000000000" pitchFamily="2" charset="2"/>
              <a:buChar char="u"/>
            </a:pPr>
            <a:r>
              <a:rPr lang="en-US" altLang="zh-CN" sz="2800" b="1" dirty="0">
                <a:solidFill>
                  <a:srgbClr val="0070C0"/>
                </a:solidFill>
              </a:rPr>
              <a:t>1.</a:t>
            </a:r>
            <a:r>
              <a:rPr lang="zh-CN" altLang="zh-CN" sz="2800" b="1" dirty="0">
                <a:solidFill>
                  <a:srgbClr val="0070C0"/>
                </a:solidFill>
              </a:rPr>
              <a:t>限制垄断的原因</a:t>
            </a:r>
            <a:r>
              <a:rPr lang="zh-CN" altLang="en-US" sz="2800" b="1" dirty="0">
                <a:solidFill>
                  <a:srgbClr val="0070C0"/>
                </a:solidFill>
              </a:rPr>
              <a:t>：</a:t>
            </a:r>
            <a:endParaRPr lang="zh-CN" altLang="zh-CN" sz="2800" b="1" dirty="0">
              <a:solidFill>
                <a:srgbClr val="0070C0"/>
              </a:solidFill>
            </a:endParaRPr>
          </a:p>
          <a:p>
            <a:pPr marL="0" indent="457200">
              <a:buNone/>
            </a:pPr>
            <a:r>
              <a:rPr lang="zh-CN" altLang="zh-CN" sz="2400" b="1" dirty="0">
                <a:solidFill>
                  <a:srgbClr val="0070C0"/>
                </a:solidFill>
                <a:sym typeface="+mn-ea"/>
              </a:rPr>
              <a:t>垄断形成后，市场的竞争性就会减弱，从而使市场机制配置资源的有效性受到一定的限制。主要表现在：</a:t>
            </a:r>
          </a:p>
          <a:p>
            <a:pPr>
              <a:buFont typeface="Wingdings" panose="05000000000000000000" pitchFamily="2" charset="2"/>
              <a:buChar char="l"/>
            </a:pPr>
            <a:r>
              <a:rPr lang="zh-CN" altLang="zh-CN" sz="2400" b="1" dirty="0">
                <a:solidFill>
                  <a:srgbClr val="0070C0"/>
                </a:solidFill>
                <a:sym typeface="+mn-ea"/>
              </a:rPr>
              <a:t>(1)垄断厂商可以在一定程度上控制产量和价格，使市场机制作用发挥受到一定程度的</a:t>
            </a:r>
            <a:r>
              <a:rPr lang="zh-CN" altLang="zh-CN" sz="2400" b="1" dirty="0">
                <a:solidFill>
                  <a:srgbClr val="FF0000"/>
                </a:solidFill>
                <a:sym typeface="+mn-ea"/>
              </a:rPr>
              <a:t>限制</a:t>
            </a:r>
            <a:r>
              <a:rPr lang="zh-CN" altLang="zh-CN" sz="2400" b="1" dirty="0">
                <a:solidFill>
                  <a:srgbClr val="0070C0"/>
                </a:solidFill>
                <a:sym typeface="+mn-ea"/>
              </a:rPr>
              <a:t>；</a:t>
            </a:r>
          </a:p>
          <a:p>
            <a:pPr>
              <a:buFont typeface="Wingdings" panose="05000000000000000000" pitchFamily="2" charset="2"/>
              <a:buChar char="l"/>
            </a:pPr>
            <a:r>
              <a:rPr lang="zh-CN" altLang="zh-CN" sz="2400" b="1" dirty="0">
                <a:solidFill>
                  <a:srgbClr val="0070C0"/>
                </a:solidFill>
                <a:sym typeface="+mn-ea"/>
              </a:rPr>
              <a:t>(2)垄断厂商为获得垄断利润，造成价格一般会高于竞争条件下的价格，产品产量一般会低于竞争条件下的产量，这意味着生产不足和资源配置的</a:t>
            </a:r>
            <a:r>
              <a:rPr lang="zh-CN" altLang="zh-CN" sz="2400" b="1" dirty="0">
                <a:solidFill>
                  <a:srgbClr val="FF0000"/>
                </a:solidFill>
                <a:sym typeface="+mn-ea"/>
              </a:rPr>
              <a:t>低效率</a:t>
            </a:r>
            <a:r>
              <a:rPr lang="zh-CN" altLang="zh-CN" sz="2400" b="1" dirty="0">
                <a:solidFill>
                  <a:srgbClr val="0070C0"/>
                </a:solidFill>
                <a:sym typeface="+mn-ea"/>
              </a:rPr>
              <a:t>；</a:t>
            </a:r>
          </a:p>
          <a:p>
            <a:pPr>
              <a:buFont typeface="Wingdings" panose="05000000000000000000" pitchFamily="2" charset="2"/>
              <a:buChar char="l"/>
            </a:pPr>
            <a:r>
              <a:rPr lang="zh-CN" altLang="zh-CN" sz="2400" b="1" dirty="0">
                <a:solidFill>
                  <a:srgbClr val="0070C0"/>
                </a:solidFill>
                <a:sym typeface="+mn-ea"/>
              </a:rPr>
              <a:t>(3)由于垄断利润的存在，是以消费者收益的相对减少为代价的，这会导致</a:t>
            </a:r>
            <a:r>
              <a:rPr lang="zh-CN" altLang="zh-CN" sz="2400" b="1" dirty="0">
                <a:solidFill>
                  <a:srgbClr val="FF0000"/>
                </a:solidFill>
                <a:sym typeface="+mn-ea"/>
              </a:rPr>
              <a:t>分配不公</a:t>
            </a:r>
            <a:r>
              <a:rPr lang="zh-CN" altLang="zh-CN" sz="2400" b="1" dirty="0">
                <a:solidFill>
                  <a:srgbClr val="0070C0"/>
                </a:solidFill>
                <a:sym typeface="+mn-ea"/>
              </a:rPr>
              <a:t>；</a:t>
            </a:r>
          </a:p>
          <a:p>
            <a:pPr>
              <a:buFont typeface="Wingdings" panose="05000000000000000000" pitchFamily="2" charset="2"/>
              <a:buChar char="l"/>
            </a:pPr>
            <a:r>
              <a:rPr lang="zh-CN" altLang="zh-CN" sz="2400" b="1" dirty="0">
                <a:solidFill>
                  <a:srgbClr val="0070C0"/>
                </a:solidFill>
                <a:sym typeface="+mn-ea"/>
              </a:rPr>
              <a:t>(4)在垄断条件下，垄断厂商缺乏竞争的外部压力，</a:t>
            </a:r>
            <a:r>
              <a:rPr lang="zh-CN" altLang="zh-CN" sz="2400" b="1" dirty="0">
                <a:solidFill>
                  <a:srgbClr val="FF0000"/>
                </a:solidFill>
                <a:sym typeface="+mn-ea"/>
              </a:rPr>
              <a:t>经济效率低</a:t>
            </a:r>
            <a:r>
              <a:rPr lang="zh-CN" altLang="zh-CN" sz="2400" b="1" dirty="0">
                <a:solidFill>
                  <a:srgbClr val="0070C0"/>
                </a:solidFill>
                <a:sym typeface="+mn-ea"/>
              </a:rPr>
              <a:t>于竞争条件下的经济效率。</a:t>
            </a: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限制垄断</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39</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346312" y="1321463"/>
            <a:ext cx="8557146" cy="56877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285750" indent="-285750" eaLnBrk="1" hangingPunct="1">
              <a:lnSpc>
                <a:spcPct val="150000"/>
              </a:lnSpc>
              <a:buFont typeface="Wingdings" panose="05000000000000000000" pitchFamily="2" charset="2"/>
              <a:buChar char="u"/>
            </a:pPr>
            <a:r>
              <a:rPr lang="en-US" altLang="zh-CN" sz="2800" b="1" dirty="0">
                <a:solidFill>
                  <a:srgbClr val="0070C0"/>
                </a:solidFill>
              </a:rPr>
              <a:t>2.</a:t>
            </a:r>
            <a:r>
              <a:rPr lang="zh-CN" altLang="en-US" sz="2800" b="1" dirty="0">
                <a:solidFill>
                  <a:srgbClr val="0070C0"/>
                </a:solidFill>
              </a:rPr>
              <a:t>限制</a:t>
            </a:r>
            <a:r>
              <a:rPr lang="zh-CN" altLang="zh-CN" sz="2800" b="1" dirty="0">
                <a:solidFill>
                  <a:srgbClr val="0070C0"/>
                </a:solidFill>
              </a:rPr>
              <a:t>垄断的公共政策</a:t>
            </a:r>
            <a:endParaRPr lang="en-US" altLang="zh-CN" sz="2800" b="1" dirty="0">
              <a:solidFill>
                <a:srgbClr val="0070C0"/>
              </a:solidFill>
              <a:sym typeface="+mn-ea"/>
            </a:endParaRPr>
          </a:p>
          <a:p>
            <a:pPr marL="0" indent="457200">
              <a:buNone/>
            </a:pPr>
            <a:r>
              <a:rPr lang="zh-CN" altLang="zh-CN" sz="2400" b="1" dirty="0">
                <a:solidFill>
                  <a:srgbClr val="0070C0"/>
                </a:solidFill>
                <a:sym typeface="+mn-ea"/>
              </a:rPr>
              <a:t>政府对破坏了效率、滥用市场地位的垄断企业进行限制、监管以四种方式中的一种对垄断问题作出反应</a:t>
            </a:r>
            <a:r>
              <a:rPr lang="zh-CN" altLang="en-US" sz="2400" b="1" dirty="0">
                <a:solidFill>
                  <a:srgbClr val="0070C0"/>
                </a:solidFill>
                <a:sym typeface="+mn-ea"/>
              </a:rPr>
              <a:t>：</a:t>
            </a:r>
            <a:endParaRPr lang="en-US" altLang="zh-CN" sz="2400" b="1" dirty="0">
              <a:solidFill>
                <a:srgbClr val="0070C0"/>
              </a:solidFill>
              <a:sym typeface="+mn-ea"/>
            </a:endParaRPr>
          </a:p>
          <a:p>
            <a:pPr marL="0" indent="457200">
              <a:buNone/>
            </a:pPr>
            <a:endParaRPr lang="zh-CN" altLang="zh-CN" sz="2400" b="1" dirty="0">
              <a:solidFill>
                <a:srgbClr val="0070C0"/>
              </a:solidFill>
              <a:sym typeface="+mn-ea"/>
            </a:endParaRPr>
          </a:p>
          <a:p>
            <a:pPr>
              <a:buFont typeface="Wingdings" panose="05000000000000000000" pitchFamily="2" charset="2"/>
              <a:buChar char="l"/>
            </a:pPr>
            <a:r>
              <a:rPr lang="zh-CN" altLang="en-US" sz="2400" b="1" dirty="0">
                <a:solidFill>
                  <a:srgbClr val="0070C0"/>
                </a:solidFill>
                <a:sym typeface="+mn-ea"/>
              </a:rPr>
              <a:t>（</a:t>
            </a:r>
            <a:r>
              <a:rPr lang="en-US" altLang="zh-CN" sz="2400" b="1" dirty="0">
                <a:solidFill>
                  <a:srgbClr val="0070C0"/>
                </a:solidFill>
                <a:sym typeface="+mn-ea"/>
              </a:rPr>
              <a:t>1</a:t>
            </a:r>
            <a:r>
              <a:rPr lang="zh-CN" altLang="en-US" sz="2400" b="1" dirty="0">
                <a:solidFill>
                  <a:srgbClr val="0070C0"/>
                </a:solidFill>
                <a:sym typeface="+mn-ea"/>
              </a:rPr>
              <a:t>）</a:t>
            </a:r>
            <a:r>
              <a:rPr lang="zh-CN" altLang="zh-CN" sz="2400" b="1" dirty="0">
                <a:solidFill>
                  <a:srgbClr val="0070C0"/>
                </a:solidFill>
                <a:sym typeface="+mn-ea"/>
              </a:rPr>
              <a:t>努力使垄断行业更有竞争性</a:t>
            </a:r>
            <a:endParaRPr lang="en-US" altLang="zh-CN" sz="2400" b="1" dirty="0">
              <a:solidFill>
                <a:srgbClr val="0070C0"/>
              </a:solidFill>
              <a:sym typeface="+mn-ea"/>
            </a:endParaRPr>
          </a:p>
          <a:p>
            <a:pPr>
              <a:buFont typeface="Wingdings" panose="05000000000000000000" pitchFamily="2" charset="2"/>
              <a:buChar char="l"/>
            </a:pPr>
            <a:r>
              <a:rPr lang="zh-CN" altLang="en-US" sz="2400" b="1" dirty="0">
                <a:solidFill>
                  <a:srgbClr val="0070C0"/>
                </a:solidFill>
                <a:sym typeface="+mn-ea"/>
              </a:rPr>
              <a:t>（</a:t>
            </a:r>
            <a:r>
              <a:rPr lang="en-US" altLang="zh-CN" sz="2400" b="1" dirty="0">
                <a:solidFill>
                  <a:srgbClr val="0070C0"/>
                </a:solidFill>
                <a:sym typeface="+mn-ea"/>
              </a:rPr>
              <a:t>2</a:t>
            </a:r>
            <a:r>
              <a:rPr lang="zh-CN" altLang="en-US" sz="2400" b="1" dirty="0">
                <a:solidFill>
                  <a:srgbClr val="0070C0"/>
                </a:solidFill>
                <a:sym typeface="+mn-ea"/>
              </a:rPr>
              <a:t>）</a:t>
            </a:r>
            <a:r>
              <a:rPr lang="zh-CN" altLang="zh-CN" sz="2400" b="1" dirty="0">
                <a:solidFill>
                  <a:srgbClr val="0070C0"/>
                </a:solidFill>
                <a:sym typeface="+mn-ea"/>
              </a:rPr>
              <a:t>管制垄断者的行为。</a:t>
            </a:r>
            <a:endParaRPr lang="en-US" altLang="zh-CN" sz="2400" b="1" dirty="0">
              <a:solidFill>
                <a:srgbClr val="0070C0"/>
              </a:solidFill>
              <a:sym typeface="+mn-ea"/>
            </a:endParaRPr>
          </a:p>
          <a:p>
            <a:pPr>
              <a:buFont typeface="Wingdings" panose="05000000000000000000" pitchFamily="2" charset="2"/>
              <a:buChar char="l"/>
            </a:pPr>
            <a:r>
              <a:rPr lang="zh-CN" altLang="en-US" sz="2400" b="1" dirty="0">
                <a:solidFill>
                  <a:srgbClr val="0070C0"/>
                </a:solidFill>
                <a:sym typeface="+mn-ea"/>
              </a:rPr>
              <a:t>（</a:t>
            </a:r>
            <a:r>
              <a:rPr lang="en-US" altLang="zh-CN" sz="2400" b="1" dirty="0">
                <a:solidFill>
                  <a:srgbClr val="0070C0"/>
                </a:solidFill>
                <a:sym typeface="+mn-ea"/>
              </a:rPr>
              <a:t>3</a:t>
            </a:r>
            <a:r>
              <a:rPr lang="zh-CN" altLang="en-US" sz="2400" b="1" dirty="0">
                <a:solidFill>
                  <a:srgbClr val="0070C0"/>
                </a:solidFill>
                <a:sym typeface="+mn-ea"/>
              </a:rPr>
              <a:t>）</a:t>
            </a:r>
            <a:r>
              <a:rPr lang="zh-CN" altLang="zh-CN" sz="2400" b="1" dirty="0">
                <a:solidFill>
                  <a:srgbClr val="0070C0"/>
                </a:solidFill>
                <a:sym typeface="+mn-ea"/>
              </a:rPr>
              <a:t>把一些私人垄断变为公有企业。</a:t>
            </a:r>
            <a:endParaRPr lang="en-US" altLang="zh-CN" sz="2400" b="1" dirty="0">
              <a:solidFill>
                <a:srgbClr val="0070C0"/>
              </a:solidFill>
              <a:sym typeface="+mn-ea"/>
            </a:endParaRPr>
          </a:p>
          <a:p>
            <a:pPr>
              <a:buFont typeface="Wingdings" panose="05000000000000000000" pitchFamily="2" charset="2"/>
              <a:buChar char="l"/>
            </a:pPr>
            <a:r>
              <a:rPr lang="zh-CN" altLang="en-US" sz="2400" b="1" dirty="0">
                <a:solidFill>
                  <a:srgbClr val="0070C0"/>
                </a:solidFill>
                <a:sym typeface="+mn-ea"/>
              </a:rPr>
              <a:t>（</a:t>
            </a:r>
            <a:r>
              <a:rPr lang="en-US" altLang="zh-CN" sz="2400" b="1" dirty="0">
                <a:solidFill>
                  <a:srgbClr val="0070C0"/>
                </a:solidFill>
                <a:sym typeface="+mn-ea"/>
              </a:rPr>
              <a:t>4</a:t>
            </a:r>
            <a:r>
              <a:rPr lang="zh-CN" altLang="en-US" sz="2400" b="1" dirty="0">
                <a:solidFill>
                  <a:srgbClr val="0070C0"/>
                </a:solidFill>
                <a:sym typeface="+mn-ea"/>
              </a:rPr>
              <a:t>）</a:t>
            </a:r>
            <a:r>
              <a:rPr lang="zh-CN" altLang="zh-CN" sz="2400" b="1" dirty="0">
                <a:solidFill>
                  <a:srgbClr val="0070C0"/>
                </a:solidFill>
                <a:sym typeface="+mn-ea"/>
              </a:rPr>
              <a:t>什么也不做。</a:t>
            </a:r>
          </a:p>
          <a:p>
            <a:pPr marL="0" indent="0">
              <a:buNone/>
            </a:pPr>
            <a:endParaRPr lang="en-US" altLang="zh-CN" sz="2400" b="1" dirty="0">
              <a:solidFill>
                <a:srgbClr val="0070C0"/>
              </a:solidFill>
            </a:endParaRPr>
          </a:p>
          <a:p>
            <a:pPr>
              <a:buFont typeface="Wingdings" panose="05000000000000000000" pitchFamily="2" charset="2"/>
              <a:buChar char="l"/>
            </a:pPr>
            <a:endParaRPr lang="en-US" altLang="zh-CN" sz="2400" b="1" dirty="0">
              <a:solidFill>
                <a:srgbClr val="0070C0"/>
              </a:solidFill>
            </a:endParaRPr>
          </a:p>
          <a:p>
            <a:endParaRPr lang="zh-CN" altLang="zh-CN" sz="2400" b="1" dirty="0">
              <a:solidFill>
                <a:srgbClr val="0070C0"/>
              </a:solidFill>
              <a:sym typeface="+mn-ea"/>
            </a:endParaRPr>
          </a:p>
          <a:p>
            <a:pPr>
              <a:buFont typeface="Wingdings" panose="05000000000000000000" pitchFamily="2" charset="2"/>
              <a:buChar char="l"/>
            </a:pPr>
            <a:endParaRPr lang="zh-CN" altLang="en-US" sz="3200" b="1" dirty="0">
              <a:solidFill>
                <a:srgbClr val="0070C0"/>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b="1" dirty="0">
                <a:solidFill>
                  <a:srgbClr val="002060"/>
                </a:solidFill>
                <a:latin typeface="+mn-lt"/>
                <a:ea typeface="宋体" panose="02010600030101010101" pitchFamily="2" charset="-122"/>
                <a:cs typeface="+mn-cs"/>
              </a:rPr>
              <a:t>4</a:t>
            </a:fld>
            <a:endParaRPr lang="en-US" altLang="zh-CN" sz="1200" b="1"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9" name="矩形 18"/>
          <p:cNvSpPr/>
          <p:nvPr/>
        </p:nvSpPr>
        <p:spPr>
          <a:xfrm>
            <a:off x="238745" y="1263772"/>
            <a:ext cx="8627760" cy="5755422"/>
          </a:xfrm>
          <a:prstGeom prst="rect">
            <a:avLst/>
          </a:prstGeom>
        </p:spPr>
        <p:txBody>
          <a:bodyPr wrap="square">
            <a:spAutoFit/>
          </a:bodyPr>
          <a:lstStyle/>
          <a:p>
            <a:pPr marL="609600" indent="-609600"/>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1</a:t>
            </a:r>
            <a:r>
              <a:rPr lang="zh-CN" altLang="en-US" sz="2800" dirty="0">
                <a:latin typeface="微软雅黑" panose="020B0503020204020204" pitchFamily="34" charset="-122"/>
                <a:ea typeface="微软雅黑" panose="020B0503020204020204" pitchFamily="34" charset="-122"/>
              </a:rPr>
              <a:t>）某种东西的成本是为了得到它所放弃的东西（机会成本）</a:t>
            </a:r>
            <a:endParaRPr lang="en-US" altLang="zh-CN" sz="2800" dirty="0">
              <a:latin typeface="微软雅黑" panose="020B0503020204020204" pitchFamily="34" charset="-122"/>
              <a:ea typeface="微软雅黑" panose="020B0503020204020204" pitchFamily="34" charset="-122"/>
            </a:endParaRPr>
          </a:p>
          <a:p>
            <a:pPr marL="609600" indent="-609600"/>
            <a:endParaRPr lang="en-US" altLang="zh-CN" sz="2800" dirty="0">
              <a:latin typeface="微软雅黑" panose="020B0503020204020204" pitchFamily="34" charset="-122"/>
              <a:ea typeface="微软雅黑" panose="020B0503020204020204" pitchFamily="34" charset="-122"/>
            </a:endParaRPr>
          </a:p>
          <a:p>
            <a:pPr marL="609600" indent="-609600"/>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）经济利润 </a:t>
            </a:r>
            <a:r>
              <a:rPr lang="en-US" altLang="zh-CN" sz="2800" dirty="0">
                <a:latin typeface="微软雅黑" panose="020B0503020204020204" pitchFamily="34" charset="-122"/>
                <a:ea typeface="微软雅黑" panose="020B0503020204020204" pitchFamily="34" charset="-122"/>
              </a:rPr>
              <a:t>V.S. </a:t>
            </a:r>
            <a:r>
              <a:rPr lang="zh-CN" altLang="en-US" sz="2800" dirty="0">
                <a:latin typeface="微软雅黑" panose="020B0503020204020204" pitchFamily="34" charset="-122"/>
                <a:ea typeface="微软雅黑" panose="020B0503020204020204" pitchFamily="34" charset="-122"/>
              </a:rPr>
              <a:t>会计利润</a:t>
            </a:r>
            <a:endParaRPr lang="en-US" altLang="zh-CN" sz="2800" dirty="0">
              <a:latin typeface="微软雅黑" panose="020B0503020204020204" pitchFamily="34" charset="-122"/>
              <a:ea typeface="微软雅黑" panose="020B0503020204020204" pitchFamily="34" charset="-122"/>
            </a:endParaRPr>
          </a:p>
          <a:p>
            <a:pPr marL="609600" indent="-609600"/>
            <a:r>
              <a:rPr lang="zh-CN" altLang="en-US" sz="2800" dirty="0">
                <a:latin typeface="微软雅黑" panose="020B0503020204020204" pitchFamily="34" charset="-122"/>
                <a:ea typeface="微软雅黑" panose="020B0503020204020204" pitchFamily="34" charset="-122"/>
              </a:rPr>
              <a:t>会计利润</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收益</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成本</a:t>
            </a:r>
            <a:endParaRPr lang="en-US" altLang="zh-CN" sz="2800" dirty="0">
              <a:latin typeface="微软雅黑" panose="020B0503020204020204" pitchFamily="34" charset="-122"/>
              <a:ea typeface="微软雅黑" panose="020B0503020204020204" pitchFamily="34" charset="-122"/>
            </a:endParaRPr>
          </a:p>
          <a:p>
            <a:pPr marL="609600" indent="-609600"/>
            <a:r>
              <a:rPr lang="zh-CN" altLang="en-US" sz="2800" dirty="0">
                <a:latin typeface="微软雅黑" panose="020B0503020204020204" pitchFamily="34" charset="-122"/>
                <a:ea typeface="微软雅黑" panose="020B0503020204020204" pitchFamily="34" charset="-122"/>
              </a:rPr>
              <a:t>经济利润</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收益</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机会成本</a:t>
            </a:r>
            <a:endParaRPr lang="en-US" altLang="zh-CN" sz="2800" dirty="0">
              <a:latin typeface="微软雅黑" panose="020B0503020204020204" pitchFamily="34" charset="-122"/>
              <a:ea typeface="微软雅黑" panose="020B0503020204020204" pitchFamily="34" charset="-122"/>
            </a:endParaRPr>
          </a:p>
          <a:p>
            <a:pPr marL="609600" indent="-609600"/>
            <a:endParaRPr lang="en-US" altLang="zh-CN" sz="2800" dirty="0">
              <a:latin typeface="微软雅黑" panose="020B0503020204020204" pitchFamily="34" charset="-122"/>
              <a:ea typeface="微软雅黑" panose="020B0503020204020204" pitchFamily="34" charset="-122"/>
            </a:endParaRPr>
          </a:p>
          <a:p>
            <a:pPr marL="609600" indent="-609600"/>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3</a:t>
            </a:r>
            <a:r>
              <a:rPr lang="zh-CN" altLang="en-US" sz="2800" dirty="0">
                <a:latin typeface="微软雅黑" panose="020B0503020204020204" pitchFamily="34" charset="-122"/>
                <a:ea typeface="微软雅黑" panose="020B0503020204020204" pitchFamily="34" charset="-122"/>
              </a:rPr>
              <a:t>）理性人考虑边际量（边际变动）</a:t>
            </a:r>
            <a:endParaRPr lang="en-US" altLang="zh-CN" sz="2800" dirty="0">
              <a:latin typeface="微软雅黑" panose="020B0503020204020204" pitchFamily="34" charset="-122"/>
              <a:ea typeface="微软雅黑" panose="020B0503020204020204" pitchFamily="34" charset="-122"/>
            </a:endParaRPr>
          </a:p>
          <a:p>
            <a:pPr marL="609600" indent="-609600"/>
            <a:r>
              <a:rPr lang="zh-CN" altLang="en-US" sz="2800" dirty="0">
                <a:latin typeface="微软雅黑" panose="020B0503020204020204" pitchFamily="34" charset="-122"/>
                <a:ea typeface="微软雅黑" panose="020B0503020204020204" pitchFamily="34" charset="-122"/>
              </a:rPr>
              <a:t>厂商的决策：边际成本（</a:t>
            </a:r>
            <a:r>
              <a:rPr lang="en-US" altLang="zh-CN" sz="2800" dirty="0">
                <a:latin typeface="微软雅黑" panose="020B0503020204020204" pitchFamily="34" charset="-122"/>
                <a:ea typeface="微软雅黑" panose="020B0503020204020204" pitchFamily="34" charset="-122"/>
              </a:rPr>
              <a:t>MC</a:t>
            </a:r>
            <a:r>
              <a:rPr lang="zh-CN" altLang="en-US" sz="2800" dirty="0">
                <a:latin typeface="微软雅黑" panose="020B0503020204020204" pitchFamily="34" charset="-122"/>
                <a:ea typeface="微软雅黑" panose="020B0503020204020204" pitchFamily="34" charset="-122"/>
              </a:rPr>
              <a:t>）</a:t>
            </a:r>
            <a:r>
              <a:rPr lang="en-US" altLang="zh-CN" sz="2800" dirty="0">
                <a:latin typeface="微软雅黑" panose="020B0503020204020204" pitchFamily="34" charset="-122"/>
                <a:ea typeface="微软雅黑" panose="020B0503020204020204" pitchFamily="34" charset="-122"/>
              </a:rPr>
              <a:t>=</a:t>
            </a:r>
            <a:r>
              <a:rPr lang="zh-CN" altLang="en-US" sz="2800" dirty="0">
                <a:latin typeface="微软雅黑" panose="020B0503020204020204" pitchFamily="34" charset="-122"/>
                <a:ea typeface="微软雅黑" panose="020B0503020204020204" pitchFamily="34" charset="-122"/>
              </a:rPr>
              <a:t>边际收益（</a:t>
            </a:r>
            <a:r>
              <a:rPr lang="en-US" altLang="zh-CN" sz="2800" dirty="0">
                <a:latin typeface="微软雅黑" panose="020B0503020204020204" pitchFamily="34" charset="-122"/>
                <a:ea typeface="微软雅黑" panose="020B0503020204020204" pitchFamily="34" charset="-122"/>
              </a:rPr>
              <a:t>MR</a:t>
            </a:r>
            <a:r>
              <a:rPr lang="zh-CN" altLang="en-US" sz="2800" dirty="0">
                <a:latin typeface="微软雅黑" panose="020B0503020204020204" pitchFamily="34" charset="-122"/>
                <a:ea typeface="微软雅黑" panose="020B0503020204020204" pitchFamily="34" charset="-122"/>
              </a:rPr>
              <a:t>）</a:t>
            </a:r>
            <a:endParaRPr lang="en-US" altLang="zh-CN" sz="2800" dirty="0">
              <a:latin typeface="微软雅黑" panose="020B0503020204020204" pitchFamily="34" charset="-122"/>
              <a:ea typeface="微软雅黑" panose="020B0503020204020204" pitchFamily="34" charset="-122"/>
            </a:endParaRPr>
          </a:p>
          <a:p>
            <a:pPr marL="609600" indent="-609600"/>
            <a:endParaRPr lang="en-US" altLang="zh-CN" sz="2800" dirty="0">
              <a:latin typeface="微软雅黑" panose="020B0503020204020204" pitchFamily="34" charset="-122"/>
              <a:ea typeface="微软雅黑" panose="020B0503020204020204" pitchFamily="34" charset="-122"/>
            </a:endParaRPr>
          </a:p>
          <a:p>
            <a:pPr marL="609600" indent="-609600"/>
            <a:endParaRPr lang="en-US" altLang="zh-CN" sz="2800" dirty="0">
              <a:latin typeface="微软雅黑" panose="020B0503020204020204" pitchFamily="34" charset="-122"/>
              <a:ea typeface="微软雅黑" panose="020B0503020204020204" pitchFamily="34" charset="-122"/>
            </a:endParaRPr>
          </a:p>
          <a:p>
            <a:pPr marL="609600" indent="-609600"/>
            <a:endParaRPr lang="en-US" altLang="zh-CN" sz="2800" dirty="0">
              <a:latin typeface="微软雅黑" panose="020B0503020204020204" pitchFamily="34" charset="-122"/>
              <a:ea typeface="微软雅黑" panose="020B0503020204020204" pitchFamily="34" charset="-122"/>
            </a:endParaRPr>
          </a:p>
          <a:p>
            <a:pPr marL="609600" indent="-609600"/>
            <a:endParaRPr lang="zh-CN" altLang="en-US" sz="3200" dirty="0">
              <a:latin typeface="微软雅黑" panose="020B0503020204020204" pitchFamily="34" charset="-122"/>
              <a:ea typeface="微软雅黑" panose="020B0503020204020204" pitchFamily="34" charset="-122"/>
            </a:endParaRPr>
          </a:p>
        </p:txBody>
      </p:sp>
      <p:sp>
        <p:nvSpPr>
          <p:cNvPr id="13" name="标题 1"/>
          <p:cNvSpPr>
            <a:spLocks noGrp="1"/>
          </p:cNvSpPr>
          <p:nvPr>
            <p:ph type="title"/>
          </p:nvPr>
        </p:nvSpPr>
        <p:spPr>
          <a:xfrm>
            <a:off x="848300" y="368423"/>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Tree>
    <p:extLst>
      <p:ext uri="{BB962C8B-B14F-4D97-AF65-F5344CB8AC3E}">
        <p14:creationId xmlns:p14="http://schemas.microsoft.com/office/powerpoint/2010/main" val="4043079377"/>
      </p:ext>
    </p:extLst>
  </p:cSld>
  <p:clrMapOvr>
    <a:masterClrMapping/>
  </p:clrMapOvr>
  <p:transition>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限制垄断</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40</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490903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buNone/>
            </a:pPr>
            <a:r>
              <a:rPr lang="zh-CN" altLang="zh-CN" b="1" dirty="0">
                <a:solidFill>
                  <a:srgbClr val="0070C0"/>
                </a:solidFill>
                <a:sym typeface="+mn-ea"/>
              </a:rPr>
              <a:t>（</a:t>
            </a:r>
            <a:r>
              <a:rPr lang="en-US" altLang="zh-CN" b="1" dirty="0">
                <a:solidFill>
                  <a:srgbClr val="0070C0"/>
                </a:solidFill>
                <a:sym typeface="+mn-ea"/>
              </a:rPr>
              <a:t>1</a:t>
            </a:r>
            <a:r>
              <a:rPr lang="zh-CN" altLang="en-US" b="1" dirty="0">
                <a:solidFill>
                  <a:srgbClr val="0070C0"/>
                </a:solidFill>
                <a:sym typeface="+mn-ea"/>
              </a:rPr>
              <a:t>）</a:t>
            </a:r>
            <a:r>
              <a:rPr lang="zh-CN" altLang="zh-CN" b="1" dirty="0">
                <a:solidFill>
                  <a:srgbClr val="0070C0"/>
                </a:solidFill>
                <a:sym typeface="+mn-ea"/>
              </a:rPr>
              <a:t>努力使垄断行业更有竞争性</a:t>
            </a:r>
            <a:endParaRPr lang="en-US" altLang="zh-CN" b="1" dirty="0">
              <a:solidFill>
                <a:srgbClr val="0070C0"/>
              </a:solidFill>
            </a:endParaRPr>
          </a:p>
          <a:p>
            <a:pPr marL="285750" eaLnBrk="1" hangingPunct="1">
              <a:lnSpc>
                <a:spcPct val="150000"/>
              </a:lnSpc>
              <a:buFont typeface="Wingdings" panose="05000000000000000000" pitchFamily="2" charset="2"/>
              <a:buChar char="u"/>
            </a:pPr>
            <a:r>
              <a:rPr lang="zh-CN" altLang="en-US" b="1" dirty="0">
                <a:solidFill>
                  <a:srgbClr val="0070C0"/>
                </a:solidFill>
              </a:rPr>
              <a:t>用</a:t>
            </a:r>
            <a:r>
              <a:rPr lang="zh-CN" altLang="en-US" b="1" dirty="0">
                <a:solidFill>
                  <a:srgbClr val="FF0000"/>
                </a:solidFill>
              </a:rPr>
              <a:t>反托拉斯法</a:t>
            </a:r>
            <a:r>
              <a:rPr lang="zh-CN" altLang="en-US" b="1" dirty="0">
                <a:solidFill>
                  <a:srgbClr val="0070C0"/>
                </a:solidFill>
              </a:rPr>
              <a:t>增强竞争</a:t>
            </a:r>
            <a:endParaRPr lang="en-US" altLang="zh-CN" b="1" dirty="0">
              <a:solidFill>
                <a:srgbClr val="0070C0"/>
              </a:solidFill>
            </a:endParaRPr>
          </a:p>
          <a:p>
            <a:pPr marL="0" indent="0" eaLnBrk="1" hangingPunct="1">
              <a:lnSpc>
                <a:spcPct val="150000"/>
              </a:lnSpc>
              <a:buNone/>
            </a:pPr>
            <a:r>
              <a:rPr lang="zh-CN" altLang="en-US" sz="2000" b="1" dirty="0">
                <a:solidFill>
                  <a:srgbClr val="0070C0"/>
                </a:solidFill>
                <a:sym typeface="+mn-ea"/>
              </a:rPr>
              <a:t>（反托拉斯法是一系列目的在于遏制垄断权力的法律的集合。）</a:t>
            </a:r>
          </a:p>
          <a:p>
            <a:pPr>
              <a:buFont typeface="Wingdings" panose="05000000000000000000" pitchFamily="2" charset="2"/>
              <a:buChar char="l"/>
            </a:pPr>
            <a:r>
              <a:rPr lang="zh-CN" altLang="en-US" sz="2400" b="1" dirty="0">
                <a:solidFill>
                  <a:srgbClr val="0070C0"/>
                </a:solidFill>
                <a:sym typeface="+mn-ea"/>
              </a:rPr>
              <a:t>反托拉斯法给予政府促进竞争的各种方法。</a:t>
            </a:r>
          </a:p>
          <a:p>
            <a:pPr>
              <a:buFont typeface="Wingdings" panose="05000000000000000000" pitchFamily="2" charset="2"/>
              <a:buChar char="l"/>
            </a:pPr>
            <a:r>
              <a:rPr lang="zh-CN" altLang="en-US" sz="2400" b="1" dirty="0">
                <a:solidFill>
                  <a:srgbClr val="0070C0"/>
                </a:solidFill>
                <a:sym typeface="+mn-ea"/>
              </a:rPr>
              <a:t>它们允许政府阻止企业合并。</a:t>
            </a:r>
          </a:p>
          <a:p>
            <a:pPr>
              <a:buFont typeface="Wingdings" panose="05000000000000000000" pitchFamily="2" charset="2"/>
              <a:buChar char="l"/>
            </a:pPr>
            <a:r>
              <a:rPr lang="zh-CN" altLang="en-US" sz="2400" b="1" dirty="0">
                <a:solidFill>
                  <a:srgbClr val="0070C0"/>
                </a:solidFill>
                <a:sym typeface="+mn-ea"/>
              </a:rPr>
              <a:t>它们禁止公司从事使市场竞争削弱的活动。</a:t>
            </a:r>
          </a:p>
          <a:p>
            <a:pPr>
              <a:buFont typeface="Wingdings" panose="05000000000000000000" pitchFamily="2" charset="2"/>
              <a:buChar char="l"/>
            </a:pPr>
            <a:r>
              <a:rPr lang="zh-CN" altLang="en-US" sz="2400" b="1" dirty="0">
                <a:solidFill>
                  <a:srgbClr val="0070C0"/>
                </a:solidFill>
                <a:sym typeface="+mn-ea"/>
              </a:rPr>
              <a:t>它们允许政府分解公司。</a:t>
            </a: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
        <p:nvSpPr>
          <p:cNvPr id="5" name="文本框 4"/>
          <p:cNvSpPr txBox="1"/>
          <p:nvPr/>
        </p:nvSpPr>
        <p:spPr>
          <a:xfrm>
            <a:off x="2641600" y="5072842"/>
            <a:ext cx="6502400" cy="1730217"/>
          </a:xfrm>
          <a:prstGeom prst="rect">
            <a:avLst/>
          </a:prstGeom>
          <a:noFill/>
          <a:ln w="28575" cmpd="dbl">
            <a:solidFill>
              <a:schemeClr val="tx2"/>
            </a:solidFill>
            <a:prstDash val="solid"/>
          </a:ln>
        </p:spPr>
        <p:txBody>
          <a:bodyPr wrap="square" rtlCol="0">
            <a:spAutoFit/>
          </a:bodyPr>
          <a:lstStyle/>
          <a:p>
            <a:r>
              <a:rPr lang="zh-CN" altLang="en-US" sz="2000" b="1" dirty="0">
                <a:solidFill>
                  <a:srgbClr val="0070C0"/>
                </a:solidFill>
                <a:latin typeface="+mn-lt"/>
              </a:rPr>
              <a:t>美</a:t>
            </a:r>
            <a:r>
              <a:rPr sz="2000" b="1" dirty="0">
                <a:solidFill>
                  <a:srgbClr val="0070C0"/>
                </a:solidFill>
                <a:latin typeface="+mn-lt"/>
              </a:rPr>
              <a:t>国</a:t>
            </a:r>
          </a:p>
          <a:p>
            <a:pPr marL="285750" indent="-285750" algn="l" eaLnBrk="1" hangingPunct="1">
              <a:lnSpc>
                <a:spcPct val="150000"/>
              </a:lnSpc>
              <a:buNone/>
            </a:pPr>
            <a:r>
              <a:rPr lang="zh-CN" altLang="en-US" sz="2000" b="1" dirty="0">
                <a:solidFill>
                  <a:srgbClr val="0070C0"/>
                </a:solidFill>
                <a:latin typeface="+mn-lt"/>
              </a:rPr>
              <a:t> </a:t>
            </a:r>
            <a:r>
              <a:rPr lang="zh-CN" altLang="en-US" sz="2000" dirty="0">
                <a:solidFill>
                  <a:srgbClr val="0070C0"/>
                </a:solidFill>
                <a:latin typeface="+mn-lt"/>
              </a:rPr>
              <a:t>1890年的谢尔曼反托拉斯法（Sherman Antitrust Act）</a:t>
            </a:r>
          </a:p>
          <a:p>
            <a:pPr marL="285750" indent="-285750" algn="l" eaLnBrk="1" hangingPunct="1">
              <a:lnSpc>
                <a:spcPct val="150000"/>
              </a:lnSpc>
              <a:buNone/>
            </a:pPr>
            <a:r>
              <a:rPr lang="zh-CN" altLang="en-US" sz="2000" dirty="0">
                <a:solidFill>
                  <a:srgbClr val="0070C0"/>
                </a:solidFill>
                <a:latin typeface="+mn-lt"/>
              </a:rPr>
              <a:t> 1914年的克莱顿法（Clayton Act）</a:t>
            </a:r>
          </a:p>
          <a:p>
            <a:pPr marL="285750" indent="-285750" algn="l" eaLnBrk="1" hangingPunct="1">
              <a:lnSpc>
                <a:spcPct val="150000"/>
              </a:lnSpc>
              <a:buNone/>
            </a:pPr>
            <a:r>
              <a:rPr lang="zh-CN" altLang="en-US" sz="2000" b="1" dirty="0">
                <a:solidFill>
                  <a:srgbClr val="0070C0"/>
                </a:solidFill>
                <a:latin typeface="+mn-lt"/>
                <a:sym typeface="+mn-ea"/>
              </a:rPr>
              <a:t>中国</a:t>
            </a:r>
            <a:r>
              <a:rPr lang="en-US" altLang="zh-CN" sz="2000" dirty="0">
                <a:solidFill>
                  <a:srgbClr val="0070C0"/>
                </a:solidFill>
                <a:latin typeface="+mn-lt"/>
                <a:sym typeface="+mn-ea"/>
              </a:rPr>
              <a:t>《</a:t>
            </a:r>
            <a:r>
              <a:rPr lang="zh-CN" altLang="en-US" sz="2000" dirty="0">
                <a:solidFill>
                  <a:srgbClr val="0070C0"/>
                </a:solidFill>
                <a:latin typeface="+mn-lt"/>
                <a:sym typeface="+mn-ea"/>
              </a:rPr>
              <a:t>反不正当竞争法</a:t>
            </a:r>
            <a:r>
              <a:rPr lang="en-US" altLang="zh-CN" sz="2000" dirty="0">
                <a:solidFill>
                  <a:srgbClr val="0070C0"/>
                </a:solidFill>
                <a:latin typeface="+mn-lt"/>
                <a:sym typeface="+mn-ea"/>
              </a:rPr>
              <a:t>》</a:t>
            </a:r>
            <a:endParaRPr lang="zh-CN" altLang="en-US" sz="2000" dirty="0">
              <a:solidFill>
                <a:srgbClr val="0070C0"/>
              </a:solidFill>
              <a:latin typeface="+mn-lt"/>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限制垄断</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41</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58334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buNone/>
            </a:pPr>
            <a:r>
              <a:rPr lang="zh-CN" altLang="zh-CN" b="1" dirty="0">
                <a:solidFill>
                  <a:srgbClr val="0070C0"/>
                </a:solidFill>
                <a:sym typeface="+mn-ea"/>
              </a:rPr>
              <a:t>（</a:t>
            </a:r>
            <a:r>
              <a:rPr lang="en-US" altLang="zh-CN" b="1" dirty="0">
                <a:solidFill>
                  <a:srgbClr val="0070C0"/>
                </a:solidFill>
                <a:sym typeface="+mn-ea"/>
              </a:rPr>
              <a:t>2</a:t>
            </a:r>
            <a:r>
              <a:rPr lang="zh-CN" altLang="en-US" b="1" dirty="0">
                <a:solidFill>
                  <a:srgbClr val="0070C0"/>
                </a:solidFill>
                <a:sym typeface="+mn-ea"/>
              </a:rPr>
              <a:t>）</a:t>
            </a:r>
            <a:r>
              <a:rPr lang="zh-CN" altLang="zh-CN" b="1" dirty="0">
                <a:solidFill>
                  <a:srgbClr val="0070C0"/>
                </a:solidFill>
                <a:sym typeface="+mn-ea"/>
              </a:rPr>
              <a:t>管制垄断者的行为</a:t>
            </a:r>
            <a:endParaRPr lang="en-US" altLang="zh-CN" b="1" dirty="0">
              <a:solidFill>
                <a:srgbClr val="0070C0"/>
              </a:solidFill>
            </a:endParaRPr>
          </a:p>
          <a:p>
            <a:pPr marL="285750" eaLnBrk="1" hangingPunct="1">
              <a:lnSpc>
                <a:spcPct val="150000"/>
              </a:lnSpc>
              <a:buFont typeface="Wingdings" panose="05000000000000000000" pitchFamily="2" charset="2"/>
              <a:buChar char="u"/>
            </a:pPr>
            <a:r>
              <a:rPr lang="zh-CN" altLang="en-US" b="1" dirty="0">
                <a:solidFill>
                  <a:srgbClr val="0070C0"/>
                </a:solidFill>
              </a:rPr>
              <a:t>政府管制垄断者收取的价格。</a:t>
            </a:r>
            <a:endParaRPr lang="en-US" altLang="zh-CN" b="1" dirty="0">
              <a:solidFill>
                <a:srgbClr val="0070C0"/>
              </a:solidFill>
              <a:latin typeface="Arial" panose="020B0604020202020204" pitchFamily="34" charset="0"/>
            </a:endParaRPr>
          </a:p>
          <a:p>
            <a:pPr marL="0" indent="0" eaLnBrk="1" hangingPunct="1">
              <a:lnSpc>
                <a:spcPct val="150000"/>
              </a:lnSpc>
              <a:buNone/>
            </a:pPr>
            <a:r>
              <a:rPr lang="zh-CN" altLang="en-US" sz="2000" b="1" dirty="0">
                <a:solidFill>
                  <a:srgbClr val="0070C0"/>
                </a:solidFill>
                <a:latin typeface="Arial" panose="020B0604020202020204" pitchFamily="34" charset="0"/>
              </a:rPr>
              <a:t>（</a:t>
            </a:r>
            <a:r>
              <a:rPr lang="zh-CN" altLang="en-US" sz="2000" b="1" dirty="0">
                <a:solidFill>
                  <a:srgbClr val="0070C0"/>
                </a:solidFill>
                <a:latin typeface="+mn-lt"/>
              </a:rPr>
              <a:t>如果价格定在边际成本上，资源配置就将是有效率的。）</a:t>
            </a:r>
            <a:endParaRPr lang="zh-CN" altLang="en-US" sz="2000" b="1" dirty="0">
              <a:solidFill>
                <a:srgbClr val="0070C0"/>
              </a:solidFill>
              <a:sym typeface="+mn-ea"/>
            </a:endParaRPr>
          </a:p>
          <a:p>
            <a:pPr>
              <a:buFont typeface="Wingdings" panose="05000000000000000000" pitchFamily="2" charset="2"/>
              <a:buChar char="l"/>
            </a:pPr>
            <a:r>
              <a:rPr lang="zh-CN" altLang="en-US" sz="2800" b="1" dirty="0">
                <a:solidFill>
                  <a:srgbClr val="0070C0"/>
                </a:solidFill>
              </a:rPr>
              <a:t>在自然垄断下，边际成本低于企业的平均总成本。边际成本定价导致企业亏损而离开该行业</a:t>
            </a:r>
            <a:endParaRPr lang="en-US" altLang="zh-CN" sz="2800" b="1" dirty="0">
              <a:solidFill>
                <a:srgbClr val="0070C0"/>
              </a:solidFill>
            </a:endParaRPr>
          </a:p>
          <a:p>
            <a:pPr>
              <a:buFont typeface="Wingdings" panose="05000000000000000000" pitchFamily="2" charset="2"/>
              <a:buChar char="l"/>
            </a:pPr>
            <a:r>
              <a:rPr lang="zh-CN" altLang="en-US" sz="2800" b="1" dirty="0">
                <a:solidFill>
                  <a:srgbClr val="0070C0"/>
                </a:solidFill>
              </a:rPr>
              <a:t>平均成本定价使得垄断者刚好赚到零利润，但引起了无谓损失。</a:t>
            </a:r>
          </a:p>
          <a:p>
            <a:pPr>
              <a:buFont typeface="Wingdings" panose="05000000000000000000" pitchFamily="2" charset="2"/>
              <a:buChar char="l"/>
            </a:pPr>
            <a:endParaRPr lang="zh-CN" altLang="en-US" sz="2800" b="1" dirty="0">
              <a:solidFill>
                <a:srgbClr val="0070C0"/>
              </a:solidFill>
            </a:endParaRPr>
          </a:p>
          <a:p>
            <a:pPr>
              <a:buFont typeface="Wingdings" panose="05000000000000000000" pitchFamily="2" charset="2"/>
              <a:buChar char="l"/>
            </a:pPr>
            <a:endParaRPr lang="en-US" altLang="zh-CN" sz="2800" b="1" dirty="0">
              <a:solidFill>
                <a:srgbClr val="0070C0"/>
              </a:solidFill>
              <a:sym typeface="+mn-ea"/>
            </a:endParaRPr>
          </a:p>
          <a:p>
            <a:pPr>
              <a:buFont typeface="Wingdings" panose="05000000000000000000" pitchFamily="2" charset="2"/>
              <a:buChar char="l"/>
            </a:pPr>
            <a:endParaRPr lang="zh-CN" altLang="en-US" sz="2800" b="1" dirty="0">
              <a:solidFill>
                <a:srgbClr val="0070C0"/>
              </a:solidFill>
              <a:sym typeface="+mn-ea"/>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限制垄断</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42</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20477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buNone/>
            </a:pPr>
            <a:r>
              <a:rPr lang="zh-CN" altLang="zh-CN" b="1" dirty="0">
                <a:solidFill>
                  <a:srgbClr val="0070C0"/>
                </a:solidFill>
                <a:sym typeface="+mn-ea"/>
              </a:rPr>
              <a:t>（</a:t>
            </a:r>
            <a:r>
              <a:rPr lang="en-US" altLang="zh-CN" b="1" dirty="0">
                <a:solidFill>
                  <a:srgbClr val="0070C0"/>
                </a:solidFill>
                <a:sym typeface="+mn-ea"/>
              </a:rPr>
              <a:t>3</a:t>
            </a:r>
            <a:r>
              <a:rPr lang="zh-CN" altLang="en-US" b="1" dirty="0">
                <a:solidFill>
                  <a:srgbClr val="0070C0"/>
                </a:solidFill>
                <a:sym typeface="+mn-ea"/>
              </a:rPr>
              <a:t>）</a:t>
            </a:r>
            <a:r>
              <a:rPr lang="zh-CN" altLang="zh-CN" b="1" dirty="0">
                <a:solidFill>
                  <a:srgbClr val="0070C0"/>
                </a:solidFill>
                <a:sym typeface="+mn-ea"/>
              </a:rPr>
              <a:t>把一些私人垄断变为公有企业</a:t>
            </a:r>
            <a:endParaRPr lang="en-US" altLang="zh-CN" b="1" dirty="0">
              <a:solidFill>
                <a:srgbClr val="0070C0"/>
              </a:solidFill>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r>
              <a:rPr lang="zh-CN" altLang="en-US" sz="2800" b="1" dirty="0">
                <a:solidFill>
                  <a:srgbClr val="0070C0"/>
                </a:solidFill>
              </a:rPr>
              <a:t>政府不是管制由私人经营的自然垄断，而是由自己经营自然垄断本身。比如在美国，政府经营邮政局</a:t>
            </a:r>
            <a:r>
              <a:rPr lang="en-US" altLang="zh-CN" sz="2800" b="1" dirty="0">
                <a:solidFill>
                  <a:srgbClr val="0070C0"/>
                </a:solidFill>
              </a:rPr>
              <a:t>…</a:t>
            </a:r>
          </a:p>
          <a:p>
            <a:pPr>
              <a:buFont typeface="Wingdings" panose="05000000000000000000" pitchFamily="2" charset="2"/>
              <a:buChar char="l"/>
            </a:pPr>
            <a:endParaRPr lang="zh-CN" altLang="en-US" sz="2800" b="1" dirty="0">
              <a:solidFill>
                <a:srgbClr val="0070C0"/>
              </a:solidFill>
            </a:endParaRPr>
          </a:p>
          <a:p>
            <a:pPr>
              <a:buFont typeface="Wingdings" panose="05000000000000000000" pitchFamily="2" charset="2"/>
              <a:buChar char="l"/>
            </a:pPr>
            <a:endParaRPr lang="zh-CN" altLang="en-US" sz="2800" b="1" dirty="0">
              <a:solidFill>
                <a:srgbClr val="0070C0"/>
              </a:solidFill>
            </a:endParaRPr>
          </a:p>
          <a:p>
            <a:pPr>
              <a:buFont typeface="Wingdings" panose="05000000000000000000" pitchFamily="2" charset="2"/>
              <a:buChar char="l"/>
            </a:pPr>
            <a:endParaRPr lang="en-US" altLang="zh-CN" sz="2800" b="1" dirty="0">
              <a:solidFill>
                <a:srgbClr val="0070C0"/>
              </a:solidFill>
              <a:sym typeface="+mn-ea"/>
            </a:endParaRPr>
          </a:p>
          <a:p>
            <a:pPr>
              <a:buFont typeface="Wingdings" panose="05000000000000000000" pitchFamily="2" charset="2"/>
              <a:buChar char="l"/>
            </a:pPr>
            <a:endParaRPr lang="zh-CN" altLang="en-US" sz="2800" b="1" dirty="0">
              <a:solidFill>
                <a:srgbClr val="0070C0"/>
              </a:solidFill>
              <a:sym typeface="+mn-ea"/>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限制垄断</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43</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29095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buNone/>
            </a:pPr>
            <a:r>
              <a:rPr lang="zh-CN" altLang="zh-CN" b="1" dirty="0">
                <a:solidFill>
                  <a:srgbClr val="0070C0"/>
                </a:solidFill>
                <a:sym typeface="+mn-ea"/>
              </a:rPr>
              <a:t>（</a:t>
            </a:r>
            <a:r>
              <a:rPr lang="en-US" altLang="zh-CN" b="1" dirty="0">
                <a:solidFill>
                  <a:srgbClr val="0070C0"/>
                </a:solidFill>
                <a:sym typeface="+mn-ea"/>
              </a:rPr>
              <a:t>4</a:t>
            </a:r>
            <a:r>
              <a:rPr lang="zh-CN" altLang="en-US" b="1" dirty="0">
                <a:solidFill>
                  <a:srgbClr val="0070C0"/>
                </a:solidFill>
                <a:sym typeface="+mn-ea"/>
              </a:rPr>
              <a:t>）</a:t>
            </a:r>
            <a:r>
              <a:rPr lang="zh-CN" altLang="zh-CN" b="1" dirty="0">
                <a:solidFill>
                  <a:srgbClr val="0070C0"/>
                </a:solidFill>
                <a:sym typeface="+mn-ea"/>
              </a:rPr>
              <a:t>什么也不做</a:t>
            </a:r>
            <a:endParaRPr lang="en-US" altLang="zh-CN" b="1" dirty="0">
              <a:solidFill>
                <a:srgbClr val="0070C0"/>
              </a:solidFill>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r>
              <a:rPr lang="zh-CN" altLang="en-US" sz="2800" b="1" dirty="0">
                <a:solidFill>
                  <a:srgbClr val="0070C0"/>
                </a:solidFill>
              </a:rPr>
              <a:t>如果相对于公共政策的不完善性而言，市场失灵的程度肯定较小，那么政府可以什么也不做。</a:t>
            </a:r>
          </a:p>
          <a:p>
            <a:pPr>
              <a:buFont typeface="Wingdings" panose="05000000000000000000" pitchFamily="2" charset="2"/>
              <a:buChar char="l"/>
            </a:pPr>
            <a:endParaRPr lang="zh-CN" altLang="en-US" sz="2800" b="1" dirty="0">
              <a:solidFill>
                <a:srgbClr val="0070C0"/>
              </a:solidFill>
            </a:endParaRPr>
          </a:p>
          <a:p>
            <a:pPr>
              <a:buFont typeface="Wingdings" panose="05000000000000000000" pitchFamily="2" charset="2"/>
              <a:buChar char="l"/>
            </a:pPr>
            <a:endParaRPr lang="zh-CN" altLang="en-US" sz="2800" b="1" dirty="0">
              <a:solidFill>
                <a:srgbClr val="0070C0"/>
              </a:solidFill>
            </a:endParaRPr>
          </a:p>
          <a:p>
            <a:pPr>
              <a:buFont typeface="Wingdings" panose="05000000000000000000" pitchFamily="2" charset="2"/>
              <a:buChar char="l"/>
            </a:pPr>
            <a:endParaRPr lang="en-US" altLang="zh-CN" sz="2800" b="1" dirty="0">
              <a:solidFill>
                <a:srgbClr val="0070C0"/>
              </a:solidFill>
              <a:sym typeface="+mn-ea"/>
            </a:endParaRPr>
          </a:p>
          <a:p>
            <a:pPr>
              <a:buFont typeface="Wingdings" panose="05000000000000000000" pitchFamily="2" charset="2"/>
              <a:buChar char="l"/>
            </a:pPr>
            <a:endParaRPr lang="zh-CN" altLang="en-US" sz="2800" b="1" dirty="0">
              <a:solidFill>
                <a:srgbClr val="0070C0"/>
              </a:solidFill>
              <a:sym typeface="+mn-ea"/>
            </a:endParaRPr>
          </a:p>
          <a:p>
            <a:pPr>
              <a:buFont typeface="Wingdings" panose="05000000000000000000" pitchFamily="2" charset="2"/>
              <a:buChar char="l"/>
            </a:pPr>
            <a:endParaRPr lang="en-US" altLang="zh-CN" sz="28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93427"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5.</a:t>
            </a:r>
            <a:r>
              <a:rPr lang="zh-CN" altLang="en-US" sz="4400" b="1" dirty="0">
                <a:solidFill>
                  <a:srgbClr val="0070C0"/>
                </a:solidFill>
                <a:latin typeface="微软雅黑" panose="020B0503020204020204" pitchFamily="34" charset="-122"/>
                <a:ea typeface="微软雅黑" panose="020B0503020204020204" pitchFamily="34" charset="-122"/>
              </a:rPr>
              <a:t>垄断竞争为什么普遍存在？</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44</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2810385" cy="113877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spcBef>
                <a:spcPct val="0"/>
              </a:spcBef>
              <a:buNone/>
            </a:pPr>
            <a:r>
              <a:rPr lang="zh-CN" altLang="en-US" b="1" dirty="0">
                <a:solidFill>
                  <a:srgbClr val="FF0000"/>
                </a:solidFill>
                <a:ea typeface="宋体" panose="02010600030101010101" pitchFamily="2" charset="-122"/>
                <a:sym typeface="+mn-ea"/>
              </a:rPr>
              <a:t>垄断竞争市场</a:t>
            </a:r>
          </a:p>
          <a:p>
            <a:pPr marL="0" lvl="0" indent="0">
              <a:spcBef>
                <a:spcPct val="0"/>
              </a:spcBef>
              <a:buNone/>
            </a:pPr>
            <a:endParaRPr lang="zh-CN" altLang="en-US" b="1" dirty="0">
              <a:solidFill>
                <a:srgbClr val="FF0000"/>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45</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44484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zh-CN" altLang="en-US" sz="2800" b="1" dirty="0">
                <a:solidFill>
                  <a:srgbClr val="FF0000"/>
                </a:solidFill>
                <a:sym typeface="+mn-ea"/>
              </a:rPr>
              <a:t>垄断竞争市场</a:t>
            </a:r>
            <a:r>
              <a:rPr lang="zh-CN" altLang="en-US" sz="2800" b="1" dirty="0">
                <a:solidFill>
                  <a:srgbClr val="0070C0"/>
                </a:solidFill>
                <a:sym typeface="+mn-ea"/>
              </a:rPr>
              <a:t>：是一种既垄断又竞争，既不是完全垄断又不是完全竞争的市场。（偏向于竞争）</a:t>
            </a:r>
            <a:endParaRPr lang="en-US" altLang="zh-CN" sz="2800" b="1" dirty="0">
              <a:solidFill>
                <a:srgbClr val="0070C0"/>
              </a:solidFill>
              <a:sym typeface="+mn-ea"/>
            </a:endParaRPr>
          </a:p>
          <a:p>
            <a:pPr>
              <a:buFont typeface="Wingdings" panose="05000000000000000000" pitchFamily="2" charset="2"/>
              <a:buChar char="l"/>
            </a:pPr>
            <a:endParaRPr lang="en-US" altLang="zh-CN" sz="2800" b="1" dirty="0">
              <a:solidFill>
                <a:srgbClr val="0070C0"/>
              </a:solidFill>
              <a:sym typeface="+mn-ea"/>
            </a:endParaRPr>
          </a:p>
          <a:p>
            <a:pPr marL="0" indent="0">
              <a:buNone/>
            </a:pPr>
            <a:r>
              <a:rPr lang="en-US" altLang="zh-CN" sz="2800" b="1" dirty="0">
                <a:latin typeface="华文仿宋" panose="02010600040101010101" pitchFamily="2" charset="-122"/>
                <a:ea typeface="华文仿宋" panose="02010600040101010101" pitchFamily="2" charset="-122"/>
              </a:rPr>
              <a:t>【</a:t>
            </a:r>
            <a:r>
              <a:rPr lang="zh-CN" altLang="en-US" sz="2800" b="1" dirty="0">
                <a:latin typeface="华文仿宋" panose="02010600040101010101" pitchFamily="2" charset="-122"/>
                <a:ea typeface="华文仿宋" panose="02010600040101010101" pitchFamily="2" charset="-122"/>
              </a:rPr>
              <a:t>  </a:t>
            </a:r>
            <a:r>
              <a:rPr lang="zh-CN" altLang="en-US" sz="2800" b="1" dirty="0">
                <a:solidFill>
                  <a:srgbClr val="0070C0"/>
                </a:solidFill>
              </a:rPr>
              <a:t>形成的原因：</a:t>
            </a:r>
            <a:r>
              <a:rPr lang="en-US" altLang="zh-CN" sz="2800" b="1" dirty="0">
                <a:latin typeface="华文仿宋" panose="02010600040101010101" pitchFamily="2" charset="-122"/>
                <a:ea typeface="华文仿宋" panose="02010600040101010101" pitchFamily="2" charset="-122"/>
              </a:rPr>
              <a:t>】</a:t>
            </a:r>
            <a:endParaRPr lang="zh-CN" altLang="en-US" sz="2800" b="1" dirty="0">
              <a:solidFill>
                <a:srgbClr val="0070C0"/>
              </a:solidFill>
              <a:sym typeface="+mn-ea"/>
            </a:endParaRPr>
          </a:p>
          <a:p>
            <a:pPr marL="285750" indent="-285750" eaLnBrk="1" hangingPunct="1">
              <a:buFont typeface="Wingdings" panose="05000000000000000000" pitchFamily="2" charset="2"/>
              <a:buChar char="u"/>
            </a:pPr>
            <a:r>
              <a:rPr lang="zh-CN" altLang="en-US" sz="2800" b="1" dirty="0">
                <a:solidFill>
                  <a:srgbClr val="0070C0"/>
                </a:solidFill>
                <a:sym typeface="+mn-ea"/>
              </a:rPr>
              <a:t>不同企业生产的产品是有差别的：有同种产品之间存在差别，是同类但不同质的市场。（</a:t>
            </a:r>
            <a:r>
              <a:rPr lang="zh-CN" altLang="en-US" sz="2800" b="1" u="sng" dirty="0">
                <a:solidFill>
                  <a:srgbClr val="0070C0"/>
                </a:solidFill>
                <a:sym typeface="+mn-ea"/>
              </a:rPr>
              <a:t>最基本</a:t>
            </a:r>
            <a:r>
              <a:rPr lang="zh-CN" altLang="en-US" sz="2800" b="1" dirty="0">
                <a:solidFill>
                  <a:srgbClr val="0070C0"/>
                </a:solidFill>
                <a:sym typeface="+mn-ea"/>
              </a:rPr>
              <a:t>）</a:t>
            </a:r>
          </a:p>
          <a:p>
            <a:pPr marL="285750" indent="-285750" eaLnBrk="1" hangingPunct="1">
              <a:buFont typeface="Wingdings" panose="05000000000000000000" pitchFamily="2" charset="2"/>
              <a:buChar char="u"/>
            </a:pPr>
            <a:r>
              <a:rPr lang="zh-CN" altLang="en-US" sz="2800" b="1" dirty="0">
                <a:solidFill>
                  <a:srgbClr val="0070C0"/>
                </a:solidFill>
                <a:sym typeface="+mn-ea"/>
              </a:rPr>
              <a:t>市场中有非常多的买方和卖方：有许多企业争夺同样的顾客群体。</a:t>
            </a:r>
          </a:p>
          <a:p>
            <a:pPr marL="285750" indent="-285750" eaLnBrk="1" hangingPunct="1">
              <a:buFont typeface="Wingdings" panose="05000000000000000000" pitchFamily="2" charset="2"/>
              <a:buChar char="u"/>
            </a:pPr>
            <a:r>
              <a:rPr lang="zh-CN" altLang="en-US" sz="2800" b="1" dirty="0">
                <a:solidFill>
                  <a:srgbClr val="0070C0"/>
                </a:solidFill>
                <a:sym typeface="+mn-ea"/>
              </a:rPr>
              <a:t>非常容易进入和退出：</a:t>
            </a:r>
            <a:r>
              <a:rPr lang="en-US" altLang="zh-CN" sz="2800" b="1" dirty="0">
                <a:solidFill>
                  <a:srgbClr val="0070C0"/>
                </a:solidFill>
                <a:sym typeface="+mn-ea"/>
              </a:rPr>
              <a:t>1.</a:t>
            </a:r>
            <a:r>
              <a:rPr lang="zh-CN" altLang="en-US" sz="2800" b="1" dirty="0">
                <a:solidFill>
                  <a:srgbClr val="0070C0"/>
                </a:solidFill>
                <a:sym typeface="+mn-ea"/>
              </a:rPr>
              <a:t>企业可以没有限制地进入和退出一个市场。 </a:t>
            </a:r>
            <a:r>
              <a:rPr lang="en-US" altLang="zh-CN" sz="2800" b="1" dirty="0">
                <a:solidFill>
                  <a:srgbClr val="0070C0"/>
                </a:solidFill>
                <a:sym typeface="+mn-ea"/>
              </a:rPr>
              <a:t>2.</a:t>
            </a:r>
            <a:r>
              <a:rPr lang="zh-CN" altLang="en-US" sz="2800" b="1" dirty="0">
                <a:solidFill>
                  <a:srgbClr val="0070C0"/>
                </a:solidFill>
                <a:sym typeface="+mn-ea"/>
              </a:rPr>
              <a:t>市场上企业的数目要一直调整到经济利润为零时为止。</a:t>
            </a:r>
          </a:p>
          <a:p>
            <a:pPr marL="0" indent="0">
              <a:buNone/>
            </a:pPr>
            <a:endParaRPr lang="en-US" altLang="zh-CN" sz="32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281038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spcBef>
                <a:spcPct val="0"/>
              </a:spcBef>
              <a:buNone/>
            </a:pPr>
            <a:r>
              <a:rPr lang="zh-CN" altLang="en-US" b="1" dirty="0">
                <a:solidFill>
                  <a:srgbClr val="FF0000"/>
                </a:solidFill>
                <a:ea typeface="宋体" panose="02010600030101010101" pitchFamily="2" charset="-122"/>
                <a:sym typeface="+mn-ea"/>
              </a:rPr>
              <a:t>垄断竞争市场</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46</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32970" y="1145298"/>
            <a:ext cx="8557146" cy="228370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anose="05000000000000000000" pitchFamily="2" charset="2"/>
              <a:buChar char="l"/>
            </a:pPr>
            <a:r>
              <a:rPr lang="zh-CN" altLang="en-US" sz="3200" b="1" dirty="0">
                <a:solidFill>
                  <a:srgbClr val="FF0000"/>
                </a:solidFill>
                <a:sym typeface="+mn-ea"/>
              </a:rPr>
              <a:t>产品差别</a:t>
            </a:r>
            <a:r>
              <a:rPr lang="zh-CN" altLang="en-US" sz="3200" b="1" dirty="0">
                <a:solidFill>
                  <a:srgbClr val="0070C0"/>
                </a:solidFill>
                <a:sym typeface="+mn-ea"/>
              </a:rPr>
              <a:t>：既会产生垄断也会引起竞争 </a:t>
            </a:r>
            <a:endParaRPr lang="zh-CN" altLang="en-US" sz="3200" b="1" dirty="0">
              <a:solidFill>
                <a:srgbClr val="0070C0"/>
              </a:solidFill>
            </a:endParaRPr>
          </a:p>
          <a:p>
            <a:pPr>
              <a:buNone/>
            </a:pPr>
            <a:endParaRPr lang="en-US" altLang="zh-CN" sz="2800" b="1" dirty="0">
              <a:solidFill>
                <a:srgbClr val="0070C0"/>
              </a:solidFill>
            </a:endParaRPr>
          </a:p>
          <a:p>
            <a:pPr>
              <a:buFont typeface="Wingdings" panose="05000000000000000000" pitchFamily="2" charset="2"/>
              <a:buChar char="l"/>
            </a:pPr>
            <a:endParaRPr lang="en-US" altLang="zh-CN" sz="32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
        <p:nvSpPr>
          <p:cNvPr id="5" name="TextBox 4"/>
          <p:cNvSpPr txBox="1"/>
          <p:nvPr/>
        </p:nvSpPr>
        <p:spPr>
          <a:xfrm>
            <a:off x="132970" y="1255213"/>
            <a:ext cx="8557146" cy="467999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50000"/>
              </a:lnSpc>
              <a:buNone/>
            </a:pPr>
            <a:endParaRPr lang="zh-CN" altLang="en-US" sz="2400" u="sng" dirty="0">
              <a:latin typeface="华文仿宋" panose="02010600040101010101" pitchFamily="2" charset="-122"/>
              <a:ea typeface="华文仿宋" panose="02010600040101010101" pitchFamily="2" charset="-122"/>
            </a:endParaRPr>
          </a:p>
          <a:p>
            <a:pPr marL="285750" indent="-285750" eaLnBrk="1" hangingPunct="1">
              <a:lnSpc>
                <a:spcPct val="150000"/>
              </a:lnSpc>
              <a:buFont typeface="Wingdings" panose="05000000000000000000" pitchFamily="2" charset="2"/>
              <a:buChar char="u"/>
            </a:pPr>
            <a:r>
              <a:rPr lang="zh-CN" altLang="en-US" sz="2400" b="1" dirty="0">
                <a:solidFill>
                  <a:srgbClr val="0070C0"/>
                </a:solidFill>
                <a:sym typeface="+mn-ea"/>
              </a:rPr>
              <a:t>有差别就会有垄断：同种产品之间在质量、包装、牌号、销售条件甚至服务质量上存在差别。使每个厂商都享有一部分顾客偏爱和信任，影响到产品价格。</a:t>
            </a:r>
          </a:p>
          <a:p>
            <a:pPr marL="285750" indent="-285750" eaLnBrk="1" hangingPunct="1">
              <a:lnSpc>
                <a:spcPct val="150000"/>
              </a:lnSpc>
              <a:buFont typeface="Wingdings" panose="05000000000000000000" pitchFamily="2" charset="2"/>
              <a:buChar char="u"/>
            </a:pPr>
            <a:r>
              <a:rPr lang="zh-CN" altLang="en-US" sz="2400" b="1" dirty="0">
                <a:solidFill>
                  <a:srgbClr val="0070C0"/>
                </a:solidFill>
                <a:sym typeface="+mn-ea"/>
              </a:rPr>
              <a:t>垄断竞争厂商是自己产品的垄断者。如果提高价格，不会失掉所有顾客。</a:t>
            </a:r>
            <a:endParaRPr lang="zh-CN" altLang="en-US" sz="2400" b="1" dirty="0">
              <a:solidFill>
                <a:srgbClr val="0070C0"/>
              </a:solidFill>
            </a:endParaRPr>
          </a:p>
          <a:p>
            <a:pPr marL="285750" indent="-285750" eaLnBrk="1" hangingPunct="1">
              <a:lnSpc>
                <a:spcPct val="150000"/>
              </a:lnSpc>
              <a:buFont typeface="Wingdings" panose="05000000000000000000" pitchFamily="2" charset="2"/>
              <a:buChar char="u"/>
            </a:pPr>
            <a:r>
              <a:rPr lang="zh-CN" altLang="en-US" sz="2400" b="1" dirty="0">
                <a:solidFill>
                  <a:srgbClr val="0070C0"/>
                </a:solidFill>
                <a:sym typeface="+mn-ea"/>
              </a:rPr>
              <a:t>作为同种产品，可以相互替代，满足同样的需求。这种替代性就会因其产品之间的竞争。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 calcmode="lin" valueType="num">
                                      <p:cBhvr additive="base">
                                        <p:cTn id="7"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anim calcmode="lin" valueType="num">
                                      <p:cBhvr additive="base">
                                        <p:cTn id="13"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 calcmode="lin" valueType="num">
                                      <p:cBhvr additive="base">
                                        <p:cTn id="1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2810385" cy="113877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spcBef>
                <a:spcPct val="0"/>
              </a:spcBef>
              <a:buNone/>
            </a:pPr>
            <a:r>
              <a:rPr lang="zh-CN" altLang="en-US" b="1" dirty="0">
                <a:solidFill>
                  <a:srgbClr val="FF0000"/>
                </a:solidFill>
                <a:ea typeface="宋体" panose="02010600030101010101" pitchFamily="2" charset="-122"/>
                <a:sym typeface="+mn-ea"/>
              </a:rPr>
              <a:t>垄断竞争市场</a:t>
            </a:r>
          </a:p>
          <a:p>
            <a:pPr marL="0" lvl="0" indent="0">
              <a:spcBef>
                <a:spcPct val="0"/>
              </a:spcBef>
              <a:buNone/>
            </a:pPr>
            <a:endParaRPr lang="zh-CN" altLang="en-US" b="1" dirty="0">
              <a:solidFill>
                <a:srgbClr val="FF0000"/>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t>47</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462280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buNone/>
            </a:pPr>
            <a:r>
              <a:rPr lang="zh-CN" altLang="en-US" sz="3200" b="1" dirty="0">
                <a:solidFill>
                  <a:srgbClr val="FF0000"/>
                </a:solidFill>
              </a:rPr>
              <a:t>垄断竞争市场的特点</a:t>
            </a:r>
            <a:r>
              <a:rPr lang="zh-CN" altLang="en-US" sz="3200" b="1" dirty="0">
                <a:solidFill>
                  <a:srgbClr val="FF0000"/>
                </a:solidFill>
                <a:sym typeface="+mn-ea"/>
              </a:rPr>
              <a:t>：</a:t>
            </a:r>
            <a:endParaRPr lang="en-US" altLang="zh-CN" sz="3200" b="1" dirty="0">
              <a:solidFill>
                <a:srgbClr val="FF0000"/>
              </a:solidFill>
              <a:sym typeface="+mn-ea"/>
            </a:endParaRPr>
          </a:p>
          <a:p>
            <a:pPr marL="0" indent="0">
              <a:buNone/>
            </a:pPr>
            <a:endParaRPr lang="zh-CN" altLang="zh-CN" sz="3200" b="1" dirty="0">
              <a:solidFill>
                <a:srgbClr val="0070C0"/>
              </a:solidFill>
              <a:sym typeface="+mn-ea"/>
            </a:endParaRPr>
          </a:p>
          <a:p>
            <a:pPr marL="285750" indent="-285750" eaLnBrk="1" hangingPunct="1">
              <a:buFont typeface="Arial" panose="020B0604020202020204" pitchFamily="34" charset="0"/>
              <a:buChar char="•"/>
            </a:pPr>
            <a:r>
              <a:rPr lang="zh-CN" altLang="zh-CN" sz="3200" b="1" dirty="0">
                <a:solidFill>
                  <a:srgbClr val="0070C0"/>
                </a:solidFill>
                <a:sym typeface="+mn-ea"/>
              </a:rPr>
              <a:t>既有垄断，产品存在差别：某个企业先自行定价</a:t>
            </a:r>
            <a:r>
              <a:rPr lang="zh-CN" altLang="en-US" sz="3200" b="1" dirty="0">
                <a:solidFill>
                  <a:srgbClr val="0070C0"/>
                </a:solidFill>
                <a:sym typeface="+mn-ea"/>
              </a:rPr>
              <a:t>。</a:t>
            </a:r>
            <a:endParaRPr lang="en-US" altLang="zh-CN" sz="3200" b="1" dirty="0">
              <a:solidFill>
                <a:srgbClr val="0070C0"/>
              </a:solidFill>
              <a:sym typeface="+mn-ea"/>
            </a:endParaRPr>
          </a:p>
          <a:p>
            <a:pPr marL="285750" indent="-285750" eaLnBrk="1" hangingPunct="1">
              <a:buFont typeface="Arial" panose="020B0604020202020204" pitchFamily="34" charset="0"/>
              <a:buChar char="•"/>
            </a:pPr>
            <a:r>
              <a:rPr lang="zh-CN" altLang="zh-CN" sz="3200" b="1" dirty="0">
                <a:solidFill>
                  <a:srgbClr val="0070C0"/>
                </a:solidFill>
                <a:sym typeface="+mn-ea"/>
              </a:rPr>
              <a:t>又有竞争：差别产品之间存在替代。</a:t>
            </a:r>
          </a:p>
          <a:p>
            <a:pPr marL="285750" indent="-285750" eaLnBrk="1" hangingPunct="1">
              <a:buFont typeface="Arial" panose="020B0604020202020204" pitchFamily="34" charset="0"/>
              <a:buChar char="•"/>
            </a:pPr>
            <a:r>
              <a:rPr lang="zh-CN" altLang="zh-CN" sz="3200" b="1" dirty="0">
                <a:solidFill>
                  <a:srgbClr val="0070C0"/>
                </a:solidFill>
                <a:sym typeface="+mn-ea"/>
              </a:rPr>
              <a:t>企业根据市场再进行调价。</a:t>
            </a:r>
            <a:endParaRPr lang="zh-CN" altLang="zh-CN" sz="3200" b="1" dirty="0">
              <a:solidFill>
                <a:srgbClr val="0070C0"/>
              </a:solidFill>
            </a:endParaRPr>
          </a:p>
          <a:p>
            <a:pPr marL="0" indent="0">
              <a:buNone/>
            </a:pPr>
            <a:endParaRPr lang="en-US" altLang="zh-CN" sz="3200" b="1" dirty="0">
              <a:solidFill>
                <a:srgbClr val="0070C0"/>
              </a:solidFill>
            </a:endParaRPr>
          </a:p>
          <a:p>
            <a:pPr>
              <a:buFont typeface="Wingdings" panose="05000000000000000000" pitchFamily="2" charset="2"/>
              <a:buChar char="l"/>
            </a:pPr>
            <a:endParaRPr lang="zh-CN" altLang="en-US" sz="3200" b="1" dirty="0">
              <a:solidFill>
                <a:srgbClr val="0070C0"/>
              </a:solidFill>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6.</a:t>
            </a:r>
            <a:r>
              <a:rPr lang="zh-CN" altLang="en-US" sz="4400" b="1" dirty="0">
                <a:solidFill>
                  <a:srgbClr val="0070C0"/>
                </a:solidFill>
                <a:latin typeface="微软雅黑" panose="020B0503020204020204" pitchFamily="34" charset="-122"/>
                <a:ea typeface="微软雅黑" panose="020B0503020204020204" pitchFamily="34" charset="-122"/>
              </a:rPr>
              <a:t>案例分析</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44450" y="572611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0484" name="灯片编号占位符 1"/>
          <p:cNvSpPr txBox="1">
            <a:spLocks noGrp="1"/>
          </p:cNvSpPr>
          <p:nvPr>
            <p:ph type="sldNum" sz="quarter" idx="4"/>
          </p:nvPr>
        </p:nvSpPr>
        <p:spPr>
          <a:xfrm>
            <a:off x="6965950" y="5719764"/>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48</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54022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93266" y="3193291"/>
            <a:ext cx="8557146" cy="181483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marR="0" lvl="0" indent="0" algn="ctr" defTabSz="914400" rtl="0" eaLnBrk="1" fontAlgn="auto" latinLnBrk="0" hangingPunct="1">
              <a:lnSpc>
                <a:spcPct val="200000"/>
              </a:lnSpc>
              <a:spcBef>
                <a:spcPts val="0"/>
              </a:spcBef>
              <a:spcAft>
                <a:spcPts val="0"/>
              </a:spcAft>
              <a:buClrTx/>
              <a:buSzTx/>
              <a:buFontTx/>
              <a:buNone/>
              <a:defRPr/>
            </a:pPr>
            <a:r>
              <a:rPr lang="zh-CN" altLang="en-US" sz="2800" b="1" kern="0" spc="30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宽带接入市场垄断</a:t>
            </a:r>
            <a:endParaRPr kumimoji="0" lang="zh-CN" altLang="en-US" sz="28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endParaRPr>
          </a:p>
          <a:p>
            <a:pPr marL="0" marR="0" lvl="0" indent="0" algn="ctr" defTabSz="914400" rtl="0" eaLnBrk="1" fontAlgn="auto" latinLnBrk="0" hangingPunct="1">
              <a:lnSpc>
                <a:spcPct val="200000"/>
              </a:lnSpc>
              <a:spcBef>
                <a:spcPts val="0"/>
              </a:spcBef>
              <a:spcAft>
                <a:spcPts val="0"/>
              </a:spcAft>
              <a:buClrTx/>
              <a:buSzTx/>
              <a:buFontTx/>
              <a:buNone/>
              <a:defRPr/>
            </a:pPr>
            <a:r>
              <a:rPr lang="en-US" altLang="zh-CN" sz="2800" b="1" kern="0" spc="30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r>
              <a:rPr lang="zh-CN" altLang="en-US" sz="2800" b="1" kern="0" spc="30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以国内三大运营商为例</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6875463" y="5395914"/>
            <a:ext cx="2133600" cy="274637"/>
          </a:xfrm>
        </p:spPr>
        <p:txBody>
          <a:bodyPr/>
          <a:lstStyle/>
          <a:p>
            <a:pPr marL="0" indent="0" algn="ctr">
              <a:spcBef>
                <a:spcPct val="0"/>
              </a:spcBef>
              <a:buNone/>
            </a:pPr>
            <a:r>
              <a:rPr lang="en-US" altLang="zh-CN" sz="1200" dirty="0">
                <a:solidFill>
                  <a:schemeClr val="bg1"/>
                </a:solidFill>
                <a:latin typeface="Times New Roman" panose="02020603050405020304" pitchFamily="18" charset="0"/>
                <a:ea typeface="宋体" panose="02010600030101010101" pitchFamily="2" charset="-122"/>
                <a:cs typeface="+mn-cs"/>
              </a:rPr>
              <a:t>78</a:t>
            </a:r>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pic>
        <p:nvPicPr>
          <p:cNvPr id="2" name="图片 1"/>
          <p:cNvPicPr>
            <a:picLocks noChangeAspect="1"/>
          </p:cNvPicPr>
          <p:nvPr/>
        </p:nvPicPr>
        <p:blipFill>
          <a:blip r:embed="rId3"/>
          <a:stretch>
            <a:fillRect/>
          </a:stretch>
        </p:blipFill>
        <p:spPr>
          <a:xfrm>
            <a:off x="-635" y="-10795"/>
            <a:ext cx="9144635" cy="3096260"/>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1.</a:t>
            </a:r>
            <a:r>
              <a:rPr lang="zh-CN" altLang="en-US" sz="4400" b="1" dirty="0">
                <a:solidFill>
                  <a:srgbClr val="0065B0"/>
                </a:solidFill>
                <a:latin typeface="微软雅黑" panose="020B0503020204020204" pitchFamily="34" charset="-122"/>
                <a:ea typeface="微软雅黑" panose="020B0503020204020204" pitchFamily="34" charset="-122"/>
                <a:sym typeface="Arial" panose="020B0604020202020204" pitchFamily="34" charset="0"/>
              </a:rPr>
              <a:t>从完全竞争到完全垄断</a:t>
            </a:r>
            <a:endParaRPr lang="en-US" altLang="zh-CN" sz="4400" b="1" dirty="0">
              <a:solidFill>
                <a:srgbClr val="0065B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0484" name="灯片编号占位符 1"/>
          <p:cNvSpPr txBox="1">
            <a:spLocks noGrp="1"/>
          </p:cNvSpPr>
          <p:nvPr>
            <p:ph type="sldNum" sz="quarter" idx="4"/>
          </p:nvPr>
        </p:nvSpPr>
        <p:spPr>
          <a:xfrm>
            <a:off x="7010400" y="5726114"/>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5</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extLst>
      <p:ext uri="{BB962C8B-B14F-4D97-AF65-F5344CB8AC3E}">
        <p14:creationId xmlns:p14="http://schemas.microsoft.com/office/powerpoint/2010/main" val="243617420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449388" y="75565"/>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br>
              <a:rPr kumimoji="0" lang="zh-CN" altLang="en-US"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rPr>
            </a:b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50</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65144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ct val="0"/>
              </a:spcBef>
              <a:buNone/>
            </a:pPr>
            <a:r>
              <a:rPr lang="zh-CN" altLang="en-US" sz="2800" b="1" dirty="0">
                <a:latin typeface="微软雅黑" panose="020B0503020204020204" pitchFamily="34" charset="-122"/>
                <a:ea typeface="微软雅黑" panose="020B0503020204020204" pitchFamily="34" charset="-122"/>
                <a:sym typeface="+mn-ea"/>
              </a:rPr>
              <a:t>电信市场在南方占主导地位，联通则割据北方，移动奋起直追</a:t>
            </a:r>
            <a:endParaRPr lang="zh-CN" altLang="en-US" sz="2800" b="1" dirty="0"/>
          </a:p>
          <a:p>
            <a:pPr algn="l"/>
            <a:r>
              <a:rPr lang="zh-CN" altLang="en-US" sz="2800" dirty="0">
                <a:sym typeface="+mn-ea"/>
              </a:rPr>
              <a:t>按照工信部2010年9月的</a:t>
            </a:r>
          </a:p>
          <a:p>
            <a:pPr marL="0" indent="0" algn="l">
              <a:buNone/>
            </a:pPr>
            <a:r>
              <a:rPr lang="zh-CN" altLang="en-US" sz="2800" dirty="0">
                <a:sym typeface="+mn-ea"/>
              </a:rPr>
              <a:t>统计全国1．2亿宽带接入用户</a:t>
            </a:r>
          </a:p>
          <a:p>
            <a:pPr marL="0" indent="0" algn="l">
              <a:buNone/>
            </a:pPr>
            <a:r>
              <a:rPr lang="zh-CN" altLang="en-US" sz="2800" dirty="0">
                <a:sym typeface="+mn-ea"/>
              </a:rPr>
              <a:t>中，</a:t>
            </a:r>
            <a:r>
              <a:rPr lang="zh-CN" altLang="en-US" sz="2800" dirty="0">
                <a:solidFill>
                  <a:srgbClr val="FF0000"/>
                </a:solidFill>
                <a:sym typeface="+mn-ea"/>
              </a:rPr>
              <a:t>电信占51％．联通占39％</a:t>
            </a:r>
            <a:r>
              <a:rPr lang="en-US" altLang="zh-CN" sz="2800" dirty="0">
                <a:solidFill>
                  <a:srgbClr val="FF0000"/>
                </a:solidFill>
                <a:sym typeface="+mn-ea"/>
              </a:rPr>
              <a:t>.</a:t>
            </a:r>
            <a:endParaRPr lang="zh-CN" altLang="en-US" sz="2800" dirty="0">
              <a:solidFill>
                <a:srgbClr val="FF0000"/>
              </a:solidFill>
              <a:sym typeface="+mn-ea"/>
            </a:endParaRPr>
          </a:p>
          <a:p>
            <a:pPr marL="0" indent="0" algn="l">
              <a:buNone/>
            </a:pPr>
            <a:r>
              <a:rPr lang="zh-CN" altLang="en-US" sz="2800" dirty="0">
                <a:solidFill>
                  <a:srgbClr val="FF0000"/>
                </a:solidFill>
                <a:sym typeface="+mn-ea"/>
              </a:rPr>
              <a:t>铁通占6％．广电占4％。</a:t>
            </a:r>
            <a:r>
              <a:rPr lang="zh-CN" altLang="en-US" sz="2800" dirty="0">
                <a:sym typeface="+mn-ea"/>
              </a:rPr>
              <a:t>也是</a:t>
            </a:r>
          </a:p>
          <a:p>
            <a:pPr marL="0" indent="0" algn="l">
              <a:buNone/>
            </a:pPr>
            <a:r>
              <a:rPr lang="zh-CN" altLang="en-US" sz="2800" dirty="0">
                <a:sym typeface="+mn-ea"/>
              </a:rPr>
              <a:t>从</a:t>
            </a:r>
            <a:r>
              <a:rPr lang="en-US" altLang="zh-CN" sz="2800" dirty="0">
                <a:sym typeface="+mn-ea"/>
              </a:rPr>
              <a:t>10</a:t>
            </a:r>
            <a:r>
              <a:rPr lang="zh-CN" altLang="en-US" sz="2800" dirty="0">
                <a:sym typeface="+mn-ea"/>
              </a:rPr>
              <a:t>年开始中国移动加入宽带</a:t>
            </a:r>
          </a:p>
          <a:p>
            <a:pPr marL="0" indent="0" algn="l">
              <a:buNone/>
            </a:pPr>
            <a:r>
              <a:rPr lang="zh-CN" altLang="en-US" sz="2800" dirty="0">
                <a:sym typeface="+mn-ea"/>
              </a:rPr>
              <a:t>市场的竞争。</a:t>
            </a:r>
            <a:endParaRPr lang="zh-CN" altLang="en-US" sz="2800" dirty="0"/>
          </a:p>
          <a:p>
            <a:pPr marL="0" indent="0" eaLnBrk="1" hangingPunct="1">
              <a:lnSpc>
                <a:spcPct val="120000"/>
              </a:lnSpc>
              <a:spcBef>
                <a:spcPct val="0"/>
              </a:spcBef>
              <a:buNone/>
            </a:pP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p:txBody>
      </p:sp>
      <p:pic>
        <p:nvPicPr>
          <p:cNvPr id="4" name="图片 3" descr="f7436420113ced5c530d9eaba1bc22c7_34_19a9e8e784695032e96c3336b6a3c27"/>
          <p:cNvPicPr>
            <a:picLocks noChangeAspect="1"/>
          </p:cNvPicPr>
          <p:nvPr/>
        </p:nvPicPr>
        <p:blipFill>
          <a:blip r:embed="rId2"/>
          <a:stretch>
            <a:fillRect/>
          </a:stretch>
        </p:blipFill>
        <p:spPr>
          <a:xfrm>
            <a:off x="5115560" y="2454275"/>
            <a:ext cx="3502660" cy="3162300"/>
          </a:xfrm>
          <a:prstGeom prst="rect">
            <a:avLst/>
          </a:prstGeom>
        </p:spPr>
      </p:pic>
    </p:spTree>
  </p:cSld>
  <p:clrMapOvr>
    <a:masterClrMapping/>
  </p:clrMapOvr>
  <p:transition>
    <p:cover dir="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51</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 name="文本框 1"/>
          <p:cNvSpPr txBox="1"/>
          <p:nvPr/>
        </p:nvSpPr>
        <p:spPr>
          <a:xfrm>
            <a:off x="725170" y="1353185"/>
            <a:ext cx="8141335" cy="829945"/>
          </a:xfrm>
          <a:prstGeom prst="rect">
            <a:avLst/>
          </a:prstGeom>
          <a:noFill/>
        </p:spPr>
        <p:txBody>
          <a:bodyPr wrap="square" rtlCol="0" anchor="t">
            <a:spAutoFit/>
          </a:bodyPr>
          <a:lstStyle/>
          <a:p>
            <a:pPr algn="ctr"/>
            <a:r>
              <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联通和电信的市场策略</a:t>
            </a:r>
            <a:endPar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altLang="zh-CN"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高成本高收益</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2259965" y="2306320"/>
            <a:ext cx="4893310" cy="2771775"/>
          </a:xfrm>
          <a:prstGeom prst="rect">
            <a:avLst/>
          </a:prstGeom>
        </p:spPr>
      </p:pic>
      <p:pic>
        <p:nvPicPr>
          <p:cNvPr id="5" name="图片 4"/>
          <p:cNvPicPr>
            <a:picLocks noChangeAspect="1"/>
          </p:cNvPicPr>
          <p:nvPr/>
        </p:nvPicPr>
        <p:blipFill>
          <a:blip r:embed="rId3"/>
          <a:stretch>
            <a:fillRect/>
          </a:stretch>
        </p:blipFill>
        <p:spPr>
          <a:xfrm>
            <a:off x="7272020" y="1242060"/>
            <a:ext cx="1910080" cy="4925695"/>
          </a:xfrm>
          <a:prstGeom prst="rect">
            <a:avLst/>
          </a:prstGeom>
        </p:spPr>
      </p:pic>
      <p:pic>
        <p:nvPicPr>
          <p:cNvPr id="6" name="图片 5"/>
          <p:cNvPicPr>
            <a:picLocks noChangeAspect="1"/>
          </p:cNvPicPr>
          <p:nvPr/>
        </p:nvPicPr>
        <p:blipFill>
          <a:blip r:embed="rId4"/>
          <a:stretch>
            <a:fillRect/>
          </a:stretch>
        </p:blipFill>
        <p:spPr>
          <a:xfrm>
            <a:off x="109220" y="1242060"/>
            <a:ext cx="1977390" cy="4796155"/>
          </a:xfrm>
          <a:prstGeom prst="rect">
            <a:avLst/>
          </a:prstGeom>
        </p:spPr>
      </p:pic>
    </p:spTree>
  </p:cSld>
  <p:clrMapOvr>
    <a:masterClrMapping/>
  </p:clrMapOvr>
  <p:transition>
    <p:cover dir="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52</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282321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ct val="0"/>
              </a:spcBef>
              <a:buNone/>
            </a:pPr>
            <a:r>
              <a:rPr lang="en-US" altLang="zh-CN" sz="280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联通和电信这一垄断的现象比较符合我们经济学中的一个模型——</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伯川德模型。</a:t>
            </a:r>
          </a:p>
          <a:p>
            <a:pPr marL="0" indent="0" eaLnBrk="1" hangingPunct="1">
              <a:lnSpc>
                <a:spcPct val="120000"/>
              </a:lnSpc>
              <a:spcBef>
                <a:spcPct val="0"/>
              </a:spcBef>
              <a:buNone/>
            </a:pP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     联通和电信的寡头垄断正符合这一特征，由于其提供的是同质的产品，即宽带，而且由于两家企业地域上的分工导致他们并没有形成价格竞争，两家企业各占一半的市场份额，这样他们的定价就可以使自己利润最大化。</a:t>
            </a:r>
            <a:endPar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ver dir="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53</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2" name="图片 1"/>
          <p:cNvPicPr>
            <a:picLocks noChangeAspect="1"/>
          </p:cNvPicPr>
          <p:nvPr/>
        </p:nvPicPr>
        <p:blipFill>
          <a:blip r:embed="rId2"/>
          <a:stretch>
            <a:fillRect/>
          </a:stretch>
        </p:blipFill>
        <p:spPr>
          <a:xfrm>
            <a:off x="1161415" y="2217420"/>
            <a:ext cx="6972300" cy="3181350"/>
          </a:xfrm>
          <a:prstGeom prst="rect">
            <a:avLst/>
          </a:prstGeom>
        </p:spPr>
      </p:pic>
      <p:sp>
        <p:nvSpPr>
          <p:cNvPr id="3" name="文本框 2"/>
          <p:cNvSpPr txBox="1"/>
          <p:nvPr/>
        </p:nvSpPr>
        <p:spPr>
          <a:xfrm>
            <a:off x="1931670" y="1443990"/>
            <a:ext cx="4874260" cy="521970"/>
          </a:xfrm>
          <a:prstGeom prst="rect">
            <a:avLst/>
          </a:prstGeom>
          <a:noFill/>
        </p:spPr>
        <p:txBody>
          <a:bodyPr wrap="none" rtlCol="0" anchor="t">
            <a:spAutoFit/>
          </a:bodyPr>
          <a:lstStyle/>
          <a:p>
            <a:pPr algn="ctr"/>
            <a:r>
              <a:rPr lang="en-US" altLang="zh-CN" sz="2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三足鼎立</a:t>
            </a:r>
            <a:r>
              <a:rPr lang="en-US" altLang="zh-CN" sz="2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2800" b="1">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联通后劲不足</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ver dir="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54</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r>
              <a:rPr lang="zh-CN" altLang="en-US" sz="2800" b="1">
                <a:solidFill>
                  <a:srgbClr val="0070C0"/>
                </a:solidFill>
                <a:latin typeface="微软雅黑" panose="020B0503020204020204" pitchFamily="34" charset="-122"/>
                <a:ea typeface="微软雅黑" panose="020B0503020204020204" pitchFamily="34" charset="-122"/>
                <a:sym typeface="+mn-ea"/>
              </a:rPr>
              <a:t>中国电信宽带业务竞争压力加大</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07085" y="2169795"/>
            <a:ext cx="7693025" cy="3784600"/>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sym typeface="+mn-ea"/>
              </a:rPr>
              <a:t>中国电信固定宽带业务平均下载速率依旧领先，但是三家运营商下载速率差距不大，中国电信面临着巨大的竞争压力。</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在提高用户体验的同时降低资费，以持续扩展宽带业务，吸引更多的宽带用户。2月6日消息，中国电信分别公布了2018年度引入光缆和室外光缆的中标候选信息，从各厂商的报价来看，中国电信2018年度仅这两项光缆采购项目就超过了100亿元人民币，释放出大举发力光网建设的信号，试图在</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产品质量上取得领先地位。</a:t>
            </a:r>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cover dir="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55</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r>
              <a:rPr lang="zh-CN" altLang="en-US" sz="2800" b="1">
                <a:solidFill>
                  <a:srgbClr val="0070C0"/>
                </a:solidFill>
                <a:latin typeface="微软雅黑" panose="020B0503020204020204" pitchFamily="34" charset="-122"/>
                <a:ea typeface="微软雅黑" panose="020B0503020204020204" pitchFamily="34" charset="-122"/>
                <a:sym typeface="+mn-ea"/>
              </a:rPr>
              <a:t>中国移动全面出击</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17880" y="2256155"/>
            <a:ext cx="5843270" cy="4154170"/>
          </a:xfrm>
          <a:prstGeom prst="rect">
            <a:avLst/>
          </a:prstGeom>
          <a:noFill/>
        </p:spPr>
        <p:txBody>
          <a:bodyPr wrap="square" rtlCol="0">
            <a:spAutoFit/>
          </a:bodyPr>
          <a:lstStyle/>
          <a:p>
            <a:r>
              <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为抢占智能家庭市场，大力推广智能家庭网关。在“大连接、大视频”战略的指引下加大固网建设力度，固网用户以每月净增300万的速度保持高速增长。</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中国移动利用自身大量无线用户的优势，采取了手机消费绑定宽带的模式，通过低价或者免费的方式令用户享受20M甚至50M宽带，</a:t>
            </a:r>
            <a:r>
              <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相对中国电信的宽带价格来看，中国移动的低价是宽带用户增长的主要原因。</a:t>
            </a:r>
            <a:endPar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572885" y="1701800"/>
            <a:ext cx="2609215" cy="4070985"/>
          </a:xfrm>
          <a:prstGeom prst="rect">
            <a:avLst/>
          </a:prstGeom>
        </p:spPr>
      </p:pic>
    </p:spTree>
  </p:cSld>
  <p:clrMapOvr>
    <a:masterClrMapping/>
  </p:clrMapOvr>
  <p:transition>
    <p:cover dir="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56</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10388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r>
              <a:rPr lang="zh-CN" altLang="en-US" sz="2800" b="1">
                <a:solidFill>
                  <a:srgbClr val="0070C0"/>
                </a:solidFill>
                <a:latin typeface="微软雅黑" panose="020B0503020204020204" pitchFamily="34" charset="-122"/>
                <a:ea typeface="微软雅黑" panose="020B0503020204020204" pitchFamily="34" charset="-122"/>
                <a:sym typeface="+mn-ea"/>
              </a:rPr>
              <a:t>中国联通保持战略防御</a:t>
            </a:r>
            <a:endParaRPr lang="zh-CN" altLang="en-US" sz="2800" b="1">
              <a:solidFill>
                <a:srgbClr val="0070C0"/>
              </a:solidFill>
              <a:latin typeface="微软雅黑" panose="020B0503020204020204" pitchFamily="34" charset="-122"/>
              <a:ea typeface="微软雅黑" panose="020B0503020204020204" pitchFamily="34" charset="-122"/>
            </a:endParaRPr>
          </a:p>
          <a:p>
            <a:pPr marL="0" indent="0" algn="ctr">
              <a:buNone/>
            </a:pP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28675" y="2392045"/>
            <a:ext cx="7693025" cy="2676525"/>
          </a:xfrm>
          <a:prstGeom prst="rect">
            <a:avLst/>
          </a:prstGeom>
          <a:noFill/>
        </p:spPr>
        <p:txBody>
          <a:bodyPr wrap="square" rtlCol="0">
            <a:spAutoFit/>
          </a:bodyPr>
          <a:lstStyle/>
          <a:p>
            <a:r>
              <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中国联通将有限的资源投入到收效更快的4G网络建造与营销中，急于抢占无线用户市场。在宽带业务上较中国电信和中国移动投入少，又由于资费较高，流失了一部分宽带客户。</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中国联通一方面通过有限幅度降价维系用户，另一方面通过固移融合套餐拓展新用户，</a:t>
            </a:r>
            <a:r>
              <a:rPr lang="zh-CN" altLang="en-US" sz="240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在宽带市场保持战略防御，有利于稳定宽带业务收入水平。中国联通在光缆建设上显得后劲不足，尽量保持住用户增长</a:t>
            </a:r>
          </a:p>
        </p:txBody>
      </p:sp>
    </p:spTree>
  </p:cSld>
  <p:clrMapOvr>
    <a:masterClrMapping/>
  </p:clrMapOvr>
  <p:transition>
    <p:cover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57</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r>
              <a:rPr lang="zh-CN" altLang="en-US" sz="2800" b="1">
                <a:latin typeface="微软雅黑" panose="020B0503020204020204" pitchFamily="34" charset="-122"/>
                <a:ea typeface="微软雅黑" panose="020B0503020204020204" pitchFamily="34" charset="-122"/>
                <a:sym typeface="+mn-ea"/>
              </a:rPr>
              <a:t>三大运营商用户数量</a:t>
            </a:r>
          </a:p>
        </p:txBody>
      </p:sp>
      <p:pic>
        <p:nvPicPr>
          <p:cNvPr id="5" name="图片 4" descr="7783893be9cd09f13f38cbf8953b4e9a_9_d8647ad97b92dfb8b1b579aaef4b1e"/>
          <p:cNvPicPr>
            <a:picLocks noChangeAspect="1"/>
          </p:cNvPicPr>
          <p:nvPr/>
        </p:nvPicPr>
        <p:blipFill>
          <a:blip r:embed="rId2"/>
          <a:stretch>
            <a:fillRect/>
          </a:stretch>
        </p:blipFill>
        <p:spPr>
          <a:xfrm>
            <a:off x="901065" y="2327910"/>
            <a:ext cx="7543800" cy="2057400"/>
          </a:xfrm>
          <a:prstGeom prst="rect">
            <a:avLst/>
          </a:prstGeom>
        </p:spPr>
      </p:pic>
    </p:spTree>
  </p:cSld>
  <p:clrMapOvr>
    <a:masterClrMapping/>
  </p:clrMapOvr>
  <p:transition>
    <p:cover dir="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58</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4" name="图片 3" descr="958e5ea779707ed333146b328a3bf14e_5_60d884540a043c4fdecc58310eed3bc"/>
          <p:cNvPicPr>
            <a:picLocks noChangeAspect="1"/>
          </p:cNvPicPr>
          <p:nvPr/>
        </p:nvPicPr>
        <p:blipFill>
          <a:blip r:embed="rId2"/>
          <a:stretch>
            <a:fillRect/>
          </a:stretch>
        </p:blipFill>
        <p:spPr>
          <a:xfrm>
            <a:off x="395605" y="1310005"/>
            <a:ext cx="8743950" cy="3752850"/>
          </a:xfrm>
          <a:prstGeom prst="rect">
            <a:avLst/>
          </a:prstGeom>
        </p:spPr>
      </p:pic>
    </p:spTree>
  </p:cSld>
  <p:clrMapOvr>
    <a:masterClrMapping/>
  </p:clrMapOvr>
  <p:transition>
    <p:cover dir="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59</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10388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endParaRPr lang="zh-CN" altLang="en-US" sz="2800" b="1">
              <a:solidFill>
                <a:srgbClr val="0070C0"/>
              </a:solidFill>
              <a:latin typeface="微软雅黑" panose="020B0503020204020204" pitchFamily="34" charset="-122"/>
              <a:ea typeface="微软雅黑" panose="020B0503020204020204" pitchFamily="34" charset="-122"/>
            </a:endParaRPr>
          </a:p>
          <a:p>
            <a:pPr marL="0" indent="0" algn="ctr">
              <a:buNone/>
            </a:pPr>
            <a:endParaRPr lang="en-US" altLang="zh-CN" sz="2800" b="1" dirty="0">
              <a:solidFill>
                <a:srgbClr val="FF0000"/>
              </a:solidFill>
              <a:latin typeface="微软雅黑" panose="020B0503020204020204" pitchFamily="34" charset="-122"/>
              <a:ea typeface="微软雅黑" panose="020B0503020204020204" pitchFamily="34" charset="-122"/>
            </a:endParaRPr>
          </a:p>
        </p:txBody>
      </p:sp>
      <p:pic>
        <p:nvPicPr>
          <p:cNvPr id="3" name="图片 2" descr="7783893be9cd09f13f38cbf8953b4e9a_9_4a9675e0868f5e93812b781a4f46d7d"/>
          <p:cNvPicPr>
            <a:picLocks noChangeAspect="1"/>
          </p:cNvPicPr>
          <p:nvPr/>
        </p:nvPicPr>
        <p:blipFill>
          <a:blip r:embed="rId2"/>
          <a:stretch>
            <a:fillRect/>
          </a:stretch>
        </p:blipFill>
        <p:spPr>
          <a:xfrm>
            <a:off x="857250" y="1233805"/>
            <a:ext cx="7429500" cy="4095750"/>
          </a:xfrm>
          <a:prstGeom prst="rect">
            <a:avLst/>
          </a:prstGeom>
        </p:spPr>
      </p:pic>
    </p:spTree>
  </p:cSld>
  <p:clrMapOvr>
    <a:masterClrMapping/>
  </p:clrMapOvr>
  <p:transition>
    <p:cover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6</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54274" name="Picture 2" descr="https://timgsa.baidu.com/timg?image&amp;quality=80&amp;size=b9999_10000&amp;sec=1552237538064&amp;di=7058edb8f8018d323f8e4bcfa32c2a05&amp;imgtype=0&amp;src=http%3A%2F%2Fimgsrc.baidu.com%2Fimage%2Fc0%253Dshijue1%252C0%252C0%252C294%252C40%2Fsign%3D8001c733cc5c10383073c681da78f966%2F5243fbf2b2119313d92f38996f380cd791238daf.jpg"/>
          <p:cNvPicPr>
            <a:picLocks noChangeAspect="1" noChangeArrowheads="1"/>
          </p:cNvPicPr>
          <p:nvPr/>
        </p:nvPicPr>
        <p:blipFill>
          <a:blip r:embed="rId2" cstate="print"/>
          <a:srcRect b="4821"/>
          <a:stretch>
            <a:fillRect/>
          </a:stretch>
        </p:blipFill>
        <p:spPr bwMode="auto">
          <a:xfrm>
            <a:off x="6417040" y="4352130"/>
            <a:ext cx="2456596" cy="1751683"/>
          </a:xfrm>
          <a:prstGeom prst="rect">
            <a:avLst/>
          </a:prstGeom>
          <a:noFill/>
        </p:spPr>
      </p:pic>
      <p:sp>
        <p:nvSpPr>
          <p:cNvPr id="2" name="标题 1"/>
          <p:cNvSpPr>
            <a:spLocks noGrp="1"/>
          </p:cNvSpPr>
          <p:nvPr>
            <p:ph type="title"/>
          </p:nvPr>
        </p:nvSpPr>
        <p:spPr>
          <a:xfrm>
            <a:off x="465679" y="573291"/>
            <a:ext cx="8094662" cy="452234"/>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graphicFrame>
        <p:nvGraphicFramePr>
          <p:cNvPr id="12" name="Group 98"/>
          <p:cNvGraphicFramePr/>
          <p:nvPr>
            <p:extLst>
              <p:ext uri="{D42A27DB-BD31-4B8C-83A1-F6EECF244321}">
                <p14:modId xmlns:p14="http://schemas.microsoft.com/office/powerpoint/2010/main" val="3422386651"/>
              </p:ext>
            </p:extLst>
          </p:nvPr>
        </p:nvGraphicFramePr>
        <p:xfrm>
          <a:off x="597664" y="2021668"/>
          <a:ext cx="8275972" cy="3810806"/>
        </p:xfrm>
        <a:graphic>
          <a:graphicData uri="http://schemas.openxmlformats.org/drawingml/2006/table">
            <a:tbl>
              <a:tblPr/>
              <a:tblGrid>
                <a:gridCol w="1769575">
                  <a:extLst>
                    <a:ext uri="{9D8B030D-6E8A-4147-A177-3AD203B41FA5}">
                      <a16:colId xmlns:a16="http://schemas.microsoft.com/office/drawing/2014/main" val="20000"/>
                    </a:ext>
                  </a:extLst>
                </a:gridCol>
                <a:gridCol w="1744669">
                  <a:extLst>
                    <a:ext uri="{9D8B030D-6E8A-4147-A177-3AD203B41FA5}">
                      <a16:colId xmlns:a16="http://schemas.microsoft.com/office/drawing/2014/main" val="20001"/>
                    </a:ext>
                  </a:extLst>
                </a:gridCol>
                <a:gridCol w="1958294">
                  <a:extLst>
                    <a:ext uri="{9D8B030D-6E8A-4147-A177-3AD203B41FA5}">
                      <a16:colId xmlns:a16="http://schemas.microsoft.com/office/drawing/2014/main" val="20002"/>
                    </a:ext>
                  </a:extLst>
                </a:gridCol>
                <a:gridCol w="2803434">
                  <a:extLst>
                    <a:ext uri="{9D8B030D-6E8A-4147-A177-3AD203B41FA5}">
                      <a16:colId xmlns:a16="http://schemas.microsoft.com/office/drawing/2014/main" val="20003"/>
                    </a:ext>
                  </a:extLst>
                </a:gridCol>
              </a:tblGrid>
              <a:tr h="539287">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lang="zh-CN" altLang="en-US" sz="2800" b="1" i="0" u="none" kern="1200" baseline="0" dirty="0">
                          <a:solidFill>
                            <a:srgbClr val="C00000"/>
                          </a:solidFill>
                          <a:latin typeface="微软雅黑" panose="020B0503020204020204" pitchFamily="34" charset="-122"/>
                          <a:ea typeface="微软雅黑" panose="020B0503020204020204" pitchFamily="34" charset="-122"/>
                          <a:cs typeface="+mn-cs"/>
                        </a:rPr>
                        <a:t>市场结构</a:t>
                      </a:r>
                    </a:p>
                  </a:txBody>
                  <a:tcPr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lang="zh-CN" altLang="en-US" sz="2800" b="1" i="0" u="none" kern="1200" baseline="0" dirty="0">
                          <a:solidFill>
                            <a:srgbClr val="C00000"/>
                          </a:solidFill>
                          <a:latin typeface="微软雅黑" panose="020B0503020204020204" pitchFamily="34" charset="-122"/>
                          <a:ea typeface="微软雅黑" panose="020B0503020204020204" pitchFamily="34" charset="-122"/>
                          <a:cs typeface="+mn-cs"/>
                        </a:rPr>
                        <a:t>厂商数</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lang="zh-CN" altLang="en-US" sz="2800" b="1" i="0" u="none" kern="1200" baseline="0" dirty="0">
                          <a:solidFill>
                            <a:srgbClr val="C00000"/>
                          </a:solidFill>
                          <a:latin typeface="微软雅黑" panose="020B0503020204020204" pitchFamily="34" charset="-122"/>
                          <a:ea typeface="微软雅黑" panose="020B0503020204020204" pitchFamily="34" charset="-122"/>
                          <a:cs typeface="+mn-cs"/>
                        </a:rPr>
                        <a:t>产品特点</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lang="zh-CN" altLang="en-US" sz="2800" b="1" i="0" u="none" kern="1200" baseline="0" dirty="0">
                          <a:solidFill>
                            <a:srgbClr val="C00000"/>
                          </a:solidFill>
                          <a:latin typeface="微软雅黑" panose="020B0503020204020204" pitchFamily="34" charset="-122"/>
                          <a:ea typeface="微软雅黑" panose="020B0503020204020204" pitchFamily="34" charset="-122"/>
                          <a:cs typeface="+mn-cs"/>
                        </a:rPr>
                        <a:t>市场进入条件</a:t>
                      </a:r>
                    </a:p>
                  </a:txBody>
                  <a:tcPr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28575"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14093">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完全竞争</a:t>
                      </a:r>
                    </a:p>
                  </a:txBody>
                  <a:tcPr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数目众多</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同质</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自由进入</a:t>
                      </a:r>
                    </a:p>
                  </a:txBody>
                  <a:tcPr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808">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垄断竞争</a:t>
                      </a:r>
                    </a:p>
                  </a:txBody>
                  <a:tcPr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很多厂商</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差异产品</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容易进入</a:t>
                      </a:r>
                    </a:p>
                  </a:txBody>
                  <a:tcPr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427525">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a:ln>
                            <a:noFill/>
                          </a:ln>
                          <a:solidFill>
                            <a:srgbClr val="005EA4"/>
                          </a:solidFill>
                          <a:effectLst/>
                          <a:latin typeface="微软雅黑" panose="020B0503020204020204" pitchFamily="34" charset="-122"/>
                          <a:ea typeface="微软雅黑" panose="020B0503020204020204" pitchFamily="34" charset="-122"/>
                        </a:rPr>
                        <a:t>寡头</a:t>
                      </a:r>
                    </a:p>
                  </a:txBody>
                  <a:tcPr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少数厂商</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有一定差异或者同质</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较难进入</a:t>
                      </a:r>
                    </a:p>
                  </a:txBody>
                  <a:tcPr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12700"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4093">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a:ln>
                            <a:noFill/>
                          </a:ln>
                          <a:solidFill>
                            <a:srgbClr val="005EA4"/>
                          </a:solidFill>
                          <a:effectLst/>
                          <a:latin typeface="微软雅黑" panose="020B0503020204020204" pitchFamily="34" charset="-122"/>
                          <a:ea typeface="微软雅黑" panose="020B0503020204020204" pitchFamily="34" charset="-122"/>
                        </a:rPr>
                        <a:t>完全垄断</a:t>
                      </a:r>
                    </a:p>
                  </a:txBody>
                  <a:tcPr anchor="ctr" horzOverflow="overflow">
                    <a:lnL w="28575"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一个厂商</a:t>
                      </a: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一种产品</a:t>
                      </a:r>
                      <a:endParaRPr kumimoji="0" lang="zh-CN" altLang="zh-CN"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endParaRPr>
                    </a:p>
                  </a:txBody>
                  <a:tcPr anchor="ctr" horzOverflow="overflow">
                    <a:lnL w="12700" cap="flat" cmpd="sng" algn="ctr">
                      <a:solidFill>
                        <a:sysClr val="windowText" lastClr="000000"/>
                      </a:solidFill>
                      <a:prstDash val="solid"/>
                      <a:round/>
                      <a:headEnd type="none" w="med" len="med"/>
                      <a:tailEnd type="none" w="med" len="med"/>
                    </a:lnL>
                    <a:lnR w="12700"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tc>
                  <a:txBody>
                    <a:bodyPr/>
                    <a:lstStyle>
                      <a:lvl1pPr marL="0" algn="l" defTabSz="914400" rtl="0" eaLnBrk="1" latinLnBrk="0" hangingPunct="1">
                        <a:spcBef>
                          <a:spcPct val="20000"/>
                        </a:spcBef>
                        <a:defRPr sz="2800" kern="1200">
                          <a:solidFill>
                            <a:schemeClr val="tx1"/>
                          </a:solidFill>
                          <a:latin typeface="Verdana" panose="020B0604030504040204" pitchFamily="34" charset="0"/>
                          <a:ea typeface="宋体" panose="02010600030101010101" pitchFamily="2" charset="-122"/>
                        </a:defRPr>
                      </a:lvl1pPr>
                      <a:lvl2pPr marL="457200" algn="l" defTabSz="914400" rtl="0" eaLnBrk="1" latinLnBrk="0" hangingPunct="1">
                        <a:spcBef>
                          <a:spcPct val="20000"/>
                        </a:spcBef>
                        <a:defRPr sz="2400" kern="1200">
                          <a:solidFill>
                            <a:schemeClr val="tx1"/>
                          </a:solidFill>
                          <a:latin typeface="Verdana" panose="020B0604030504040204" pitchFamily="34" charset="0"/>
                          <a:ea typeface="宋体" panose="02010600030101010101" pitchFamily="2" charset="-122"/>
                        </a:defRPr>
                      </a:lvl2pPr>
                      <a:lvl3pPr marL="914400" algn="l" defTabSz="914400" rtl="0" eaLnBrk="1" latinLnBrk="0" hangingPunct="1">
                        <a:spcBef>
                          <a:spcPct val="20000"/>
                        </a:spcBef>
                        <a:defRPr sz="2000" kern="1200">
                          <a:solidFill>
                            <a:schemeClr val="tx1"/>
                          </a:solidFill>
                          <a:latin typeface="Verdana" panose="020B0604030504040204" pitchFamily="34" charset="0"/>
                          <a:ea typeface="宋体" panose="02010600030101010101" pitchFamily="2" charset="-122"/>
                        </a:defRPr>
                      </a:lvl3pPr>
                      <a:lvl4pPr marL="13716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4pPr>
                      <a:lvl5pPr marL="1828800" algn="l" defTabSz="914400" rtl="0" eaLnBrk="1" latinLnBrk="0" hangingPunct="1">
                        <a:spcBef>
                          <a:spcPct val="20000"/>
                        </a:spcBef>
                        <a:defRPr sz="1800" kern="1200">
                          <a:solidFill>
                            <a:schemeClr val="tx1"/>
                          </a:solidFill>
                          <a:latin typeface="Verdana" panose="020B0604030504040204" pitchFamily="34" charset="0"/>
                          <a:ea typeface="宋体" panose="02010600030101010101" pitchFamily="2" charset="-122"/>
                        </a:defRPr>
                      </a:lvl5pPr>
                      <a:lvl6pPr marL="22860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6pPr>
                      <a:lvl7pPr marL="27432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7pPr>
                      <a:lvl8pPr marL="32004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8pPr>
                      <a:lvl9pPr marL="3657600" algn="l" defTabSz="914400" rtl="0" eaLnBrk="1" fontAlgn="base" latinLnBrk="0" hangingPunct="1">
                        <a:spcBef>
                          <a:spcPct val="20000"/>
                        </a:spcBef>
                        <a:spcAft>
                          <a:spcPct val="0"/>
                        </a:spcAft>
                        <a:defRPr sz="1800" kern="1200">
                          <a:solidFill>
                            <a:schemeClr val="tx1"/>
                          </a:solidFill>
                          <a:latin typeface="Verdan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a:ln>
                            <a:noFill/>
                          </a:ln>
                          <a:solidFill>
                            <a:srgbClr val="005EA4"/>
                          </a:solidFill>
                          <a:effectLst/>
                          <a:latin typeface="微软雅黑" panose="020B0503020204020204" pitchFamily="34" charset="-122"/>
                          <a:ea typeface="微软雅黑" panose="020B0503020204020204" pitchFamily="34" charset="-122"/>
                        </a:rPr>
                        <a:t>进入壁垒高</a:t>
                      </a:r>
                    </a:p>
                  </a:txBody>
                  <a:tcPr anchor="ctr" horzOverflow="overflow">
                    <a:lnL w="12700" cap="flat" cmpd="sng" algn="ctr">
                      <a:solidFill>
                        <a:sysClr val="windowText" lastClr="000000"/>
                      </a:solidFill>
                      <a:prstDash val="solid"/>
                      <a:round/>
                      <a:headEnd type="none" w="med" len="med"/>
                      <a:tailEnd type="none" w="med" len="med"/>
                    </a:lnL>
                    <a:lnR w="28575" cap="flat" cmpd="sng" algn="ctr">
                      <a:solidFill>
                        <a:sysClr val="windowText" lastClr="000000"/>
                      </a:solidFill>
                      <a:prstDash val="solid"/>
                      <a:round/>
                      <a:headEnd type="none" w="med" len="med"/>
                      <a:tailEnd type="none" w="med" len="med"/>
                    </a:lnR>
                    <a:lnT w="12700" cap="flat" cmpd="sng" algn="ctr">
                      <a:solidFill>
                        <a:sysClr val="windowText" lastClr="000000"/>
                      </a:solidFill>
                      <a:prstDash val="solid"/>
                      <a:round/>
                      <a:headEnd type="none" w="med" len="med"/>
                      <a:tailEnd type="none" w="med" len="med"/>
                    </a:lnT>
                    <a:lnB w="28575" cap="flat" cmpd="sng" algn="ctr">
                      <a:solidFill>
                        <a:sysClr val="windowText" lastClr="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8" name="TextBox 11"/>
          <p:cNvSpPr txBox="1"/>
          <p:nvPr/>
        </p:nvSpPr>
        <p:spPr>
          <a:xfrm>
            <a:off x="402077" y="1215820"/>
            <a:ext cx="3480179" cy="615553"/>
          </a:xfrm>
          <a:prstGeom prst="rect">
            <a:avLst/>
          </a:prstGeom>
          <a:noFill/>
        </p:spPr>
        <p:txBody>
          <a:bodyPr wrap="square" rtlCol="0">
            <a:spAutoFit/>
          </a:bodyPr>
          <a:lstStyle/>
          <a:p>
            <a:r>
              <a:rPr lang="en-US" altLang="zh-CN" b="1" dirty="0">
                <a:solidFill>
                  <a:srgbClr val="005EA4"/>
                </a:solidFill>
              </a:rPr>
              <a:t>1.</a:t>
            </a:r>
            <a:r>
              <a:rPr lang="zh-CN" altLang="en-US" b="1" dirty="0">
                <a:solidFill>
                  <a:srgbClr val="005EA4"/>
                </a:solidFill>
              </a:rPr>
              <a:t>市场结构简介</a:t>
            </a:r>
          </a:p>
        </p:txBody>
      </p:sp>
    </p:spTree>
  </p:cSld>
  <p:clrMapOvr>
    <a:masterClrMapping/>
  </p:clrMapOvr>
  <p:transition>
    <p:cover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60</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524510" y="1687830"/>
            <a:ext cx="8266430" cy="1938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l">
              <a:buNone/>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sym typeface="+mn-ea"/>
              </a:rPr>
              <a:t>1</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）三大运营商公布的运营数据显示，宽带市场两强争霸现象愈演愈烈，</a:t>
            </a:r>
            <a:r>
              <a:rPr lang="zh-CN" altLang="en-US" sz="2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中国电信和中国移动瓜分了超过九成的新增市场，</a:t>
            </a: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sym typeface="+mn-ea"/>
              </a:rPr>
              <a:t>而中国联通的固网宽带业务则近乎停滞，全年仅增加了130.3万用户。与此同时，夹缝求生的民营宽带商的处境越发艰难。</a:t>
            </a:r>
            <a:endParaRPr lang="en-US" altLang="zh-CN" sz="2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2276475" y="3425190"/>
            <a:ext cx="4762500" cy="2637155"/>
          </a:xfrm>
          <a:prstGeom prst="rect">
            <a:avLst/>
          </a:prstGeom>
        </p:spPr>
      </p:pic>
    </p:spTree>
  </p:cSld>
  <p:clrMapOvr>
    <a:masterClrMapping/>
  </p:clrMapOvr>
  <p:transition>
    <p:cover dir="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61</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860425" y="1672590"/>
            <a:ext cx="7693025" cy="3784600"/>
          </a:xfrm>
          <a:prstGeom prst="rect">
            <a:avLst/>
          </a:prstGeom>
          <a:noFill/>
        </p:spPr>
        <p:txBody>
          <a:bodyPr wrap="square" rtlCol="0">
            <a:spAutoFit/>
          </a:bodyPr>
          <a:lstStyle/>
          <a:p>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2</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）民营企业进入宽带接入市场，曾被视为电信业深化改革、打破市场垄断的亮点。如今，民营宽带的日子却更加艰难，而中国移动则有了成为4G业务和宽带业务双料冠军的趋势。</a:t>
            </a:r>
          </a:p>
          <a:p>
            <a:endPar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3</a:t>
            </a:r>
            <a:r>
              <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rPr>
              <a:t>）总体而言，随着通信市场渐趋饱和，提速降费深入推进，以及直播、网络视频等大流量应用的普及度越来越高，靠低价拉用户的发展模式难以持续。宽带接入网业务向民资开放的三年试点即将结束。</a:t>
            </a:r>
            <a:endPar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4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p:cover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spc="300" noProof="0" dirty="0">
                <a:ln>
                  <a:noFill/>
                </a:ln>
                <a:solidFill>
                  <a:srgbClr val="FF0000"/>
                </a:solidFill>
                <a:effectLst/>
                <a:uLnTx/>
                <a:uFillTx/>
                <a:latin typeface="微软雅黑" panose="020B0503020204020204" pitchFamily="34" charset="-122"/>
                <a:ea typeface="微软雅黑" panose="020B0503020204020204" pitchFamily="34" charset="-122"/>
                <a:cs typeface="+mn-ea"/>
                <a:sym typeface="+mn-ea"/>
              </a:rPr>
              <a:t>宽带接入市场垄断</a:t>
            </a:r>
            <a:r>
              <a:rPr lang="zh-CN" altLang="en-US" b="1" dirty="0">
                <a:ea typeface="宋体" panose="02010600030101010101" pitchFamily="2" charset="-122"/>
              </a:rPr>
              <a:t>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62</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a:buNone/>
            </a:pPr>
            <a:r>
              <a:rPr lang="zh-CN" altLang="en-US" sz="2800" b="1">
                <a:solidFill>
                  <a:srgbClr val="0070C0"/>
                </a:solidFill>
                <a:latin typeface="微软雅黑" panose="020B0503020204020204" pitchFamily="34" charset="-122"/>
                <a:ea typeface="微软雅黑" panose="020B0503020204020204" pitchFamily="34" charset="-122"/>
                <a:sym typeface="+mn-ea"/>
              </a:rPr>
              <a:t>未来市场竞争分析</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557530" y="2024380"/>
            <a:ext cx="4838700" cy="2981325"/>
          </a:xfrm>
          <a:prstGeom prst="rect">
            <a:avLst/>
          </a:prstGeom>
        </p:spPr>
      </p:pic>
      <p:pic>
        <p:nvPicPr>
          <p:cNvPr id="3" name="图片 2"/>
          <p:cNvPicPr>
            <a:picLocks noChangeAspect="1"/>
          </p:cNvPicPr>
          <p:nvPr/>
        </p:nvPicPr>
        <p:blipFill>
          <a:blip r:embed="rId3"/>
          <a:stretch>
            <a:fillRect/>
          </a:stretch>
        </p:blipFill>
        <p:spPr>
          <a:xfrm>
            <a:off x="5558790" y="1875155"/>
            <a:ext cx="3580765" cy="4121785"/>
          </a:xfrm>
          <a:prstGeom prst="rect">
            <a:avLst/>
          </a:prstGeom>
        </p:spPr>
      </p:pic>
    </p:spTree>
  </p:cSld>
  <p:clrMapOvr>
    <a:masterClrMapping/>
  </p:clrMapOvr>
  <p:transition>
    <p:cover dir="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8" name="灯片编号占位符 1"/>
          <p:cNvSpPr txBox="1">
            <a:spLocks noGrp="1"/>
          </p:cNvSpPr>
          <p:nvPr>
            <p:ph type="sldNum" sz="quarter" idx="4"/>
          </p:nvPr>
        </p:nvSpPr>
        <p:spPr>
          <a:xfrm>
            <a:off x="6988969" y="5774548"/>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t>63</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cxnSp>
        <p:nvCxnSpPr>
          <p:cNvPr id="5" name="直接连接符 4"/>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83971" name="Picture 2" descr="E:\彭鹤翔\学工组\logo\经济学院.png"/>
          <p:cNvPicPr>
            <a:picLocks noChangeAspect="1"/>
          </p:cNvPicPr>
          <p:nvPr/>
        </p:nvPicPr>
        <p:blipFill>
          <a:blip r:embed="rId3" cstate="print"/>
          <a:stretch>
            <a:fillRect/>
          </a:stretch>
        </p:blipFill>
        <p:spPr>
          <a:xfrm>
            <a:off x="7740650" y="911225"/>
            <a:ext cx="1368425" cy="357188"/>
          </a:xfrm>
          <a:prstGeom prst="rect">
            <a:avLst/>
          </a:prstGeom>
          <a:noFill/>
          <a:ln w="9525">
            <a:noFill/>
          </a:ln>
        </p:spPr>
      </p:pic>
      <p:pic>
        <p:nvPicPr>
          <p:cNvPr id="83972" name="Picture 3" descr="E:\彭鹤翔\学工组\logo\xiaozi1.png"/>
          <p:cNvPicPr>
            <a:picLocks noChangeAspect="1"/>
          </p:cNvPicPr>
          <p:nvPr/>
        </p:nvPicPr>
        <p:blipFill>
          <a:blip r:embed="rId4" cstate="print"/>
          <a:stretch>
            <a:fillRect/>
          </a:stretch>
        </p:blipFill>
        <p:spPr>
          <a:xfrm>
            <a:off x="539750" y="860425"/>
            <a:ext cx="1422400" cy="407988"/>
          </a:xfrm>
          <a:prstGeom prst="rect">
            <a:avLst/>
          </a:prstGeom>
          <a:noFill/>
          <a:ln w="9525">
            <a:noFill/>
          </a:ln>
        </p:spPr>
      </p:pic>
      <p:pic>
        <p:nvPicPr>
          <p:cNvPr id="83973" name="Picture 5" descr="http://one.hust.edu.cn/dcp/uploadfiles/hustResource/hust/xiaohui.png"/>
          <p:cNvPicPr>
            <a:picLocks noChangeAspect="1"/>
          </p:cNvPicPr>
          <p:nvPr/>
        </p:nvPicPr>
        <p:blipFill>
          <a:blip r:embed="rId5" cstate="print"/>
          <a:stretch>
            <a:fillRect/>
          </a:stretch>
        </p:blipFill>
        <p:spPr>
          <a:xfrm>
            <a:off x="34925" y="860425"/>
            <a:ext cx="542925" cy="427038"/>
          </a:xfrm>
          <a:prstGeom prst="rect">
            <a:avLst/>
          </a:prstGeom>
          <a:noFill/>
          <a:ln w="9525">
            <a:noFill/>
          </a:ln>
        </p:spPr>
      </p:pic>
      <p:grpSp>
        <p:nvGrpSpPr>
          <p:cNvPr id="83974" name="组合 8"/>
          <p:cNvGrpSpPr/>
          <p:nvPr/>
        </p:nvGrpSpPr>
        <p:grpSpPr>
          <a:xfrm>
            <a:off x="-4762" y="1484313"/>
            <a:ext cx="9109075" cy="2012950"/>
            <a:chOff x="-1" y="481265"/>
            <a:chExt cx="9108505" cy="2012678"/>
          </a:xfrm>
        </p:grpSpPr>
        <p:pic>
          <p:nvPicPr>
            <p:cNvPr id="83980" name="图片 5"/>
            <p:cNvPicPr>
              <a:picLocks noChangeAspect="1"/>
            </p:cNvPicPr>
            <p:nvPr/>
          </p:nvPicPr>
          <p:blipFill>
            <a:blip r:embed="rId6" cstate="print"/>
            <a:stretch>
              <a:fillRect/>
            </a:stretch>
          </p:blipFill>
          <p:spPr>
            <a:xfrm>
              <a:off x="3053316" y="481265"/>
              <a:ext cx="3048006" cy="2012678"/>
            </a:xfrm>
            <a:prstGeom prst="rect">
              <a:avLst/>
            </a:prstGeom>
            <a:noFill/>
            <a:ln w="9525">
              <a:noFill/>
            </a:ln>
          </p:spPr>
        </p:pic>
        <p:pic>
          <p:nvPicPr>
            <p:cNvPr id="83981" name="图片 6"/>
            <p:cNvPicPr>
              <a:picLocks noChangeAspect="1"/>
            </p:cNvPicPr>
            <p:nvPr/>
          </p:nvPicPr>
          <p:blipFill>
            <a:blip r:embed="rId7" cstate="print"/>
            <a:stretch>
              <a:fillRect/>
            </a:stretch>
          </p:blipFill>
          <p:spPr>
            <a:xfrm>
              <a:off x="-1" y="489155"/>
              <a:ext cx="3053317" cy="2004788"/>
            </a:xfrm>
            <a:prstGeom prst="rect">
              <a:avLst/>
            </a:prstGeom>
            <a:noFill/>
            <a:ln w="9525">
              <a:noFill/>
            </a:ln>
          </p:spPr>
        </p:pic>
        <p:pic>
          <p:nvPicPr>
            <p:cNvPr id="83982" name="图片 7"/>
            <p:cNvPicPr>
              <a:picLocks noChangeAspect="1"/>
            </p:cNvPicPr>
            <p:nvPr/>
          </p:nvPicPr>
          <p:blipFill>
            <a:blip r:embed="rId8" cstate="print"/>
            <a:stretch>
              <a:fillRect/>
            </a:stretch>
          </p:blipFill>
          <p:spPr>
            <a:xfrm>
              <a:off x="6101322" y="483518"/>
              <a:ext cx="3007182" cy="2004788"/>
            </a:xfrm>
            <a:prstGeom prst="rect">
              <a:avLst/>
            </a:prstGeom>
            <a:noFill/>
            <a:ln w="9525">
              <a:noFill/>
            </a:ln>
          </p:spPr>
        </p:pic>
      </p:grpSp>
      <p:sp>
        <p:nvSpPr>
          <p:cNvPr id="11" name="对角圆角矩形 10"/>
          <p:cNvSpPr/>
          <p:nvPr/>
        </p:nvSpPr>
        <p:spPr>
          <a:xfrm>
            <a:off x="-4762" y="1384300"/>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7" name="对角圆角矩形 16"/>
          <p:cNvSpPr/>
          <p:nvPr/>
        </p:nvSpPr>
        <p:spPr>
          <a:xfrm>
            <a:off x="6967538" y="138430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8" name="矩形 17"/>
          <p:cNvSpPr/>
          <p:nvPr/>
        </p:nvSpPr>
        <p:spPr>
          <a:xfrm>
            <a:off x="0" y="5772862"/>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3979" name="TextBox 15"/>
          <p:cNvSpPr txBox="1"/>
          <p:nvPr/>
        </p:nvSpPr>
        <p:spPr>
          <a:xfrm>
            <a:off x="954088" y="4149725"/>
            <a:ext cx="7639050" cy="107721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r>
              <a:rPr lang="zh-CN" altLang="en-US" sz="3200" b="1" dirty="0">
                <a:solidFill>
                  <a:srgbClr val="0070C0"/>
                </a:solidFill>
                <a:latin typeface="华文新魏" panose="02010800040101010101" pitchFamily="2" charset="-122"/>
                <a:ea typeface="华文新魏" panose="02010800040101010101" pitchFamily="2" charset="-122"/>
              </a:rPr>
              <a:t>思维观察千万条，经世济民第一条，</a:t>
            </a:r>
            <a:endParaRPr lang="en-US" altLang="zh-CN" sz="3200" b="1" dirty="0">
              <a:solidFill>
                <a:srgbClr val="0070C0"/>
              </a:solidFill>
              <a:latin typeface="华文新魏" panose="02010800040101010101" pitchFamily="2" charset="-122"/>
              <a:ea typeface="华文新魏" panose="02010800040101010101" pitchFamily="2" charset="-122"/>
            </a:endParaRPr>
          </a:p>
          <a:p>
            <a:pPr marL="0" lvl="0" indent="0" algn="ctr" eaLnBrk="1" hangingPunct="1">
              <a:spcBef>
                <a:spcPct val="0"/>
              </a:spcBef>
              <a:buNone/>
            </a:pPr>
            <a:r>
              <a:rPr lang="zh-CN" altLang="en-US" sz="3200" b="1" dirty="0">
                <a:solidFill>
                  <a:srgbClr val="0070C0"/>
                </a:solidFill>
                <a:latin typeface="华文新魏" panose="02010800040101010101" pitchFamily="2" charset="-122"/>
                <a:ea typeface="华文新魏" panose="02010800040101010101" pitchFamily="2" charset="-122"/>
              </a:rPr>
              <a:t>得失均衡求最优，人生快乐不流泪！</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323849" y="956907"/>
            <a:ext cx="3854115" cy="860425"/>
          </a:xfrm>
        </p:spPr>
        <p:txBody>
          <a:bodyPr vert="horz" wrap="square" lIns="91440" tIns="45720" rIns="91440" bIns="45720" anchor="t"/>
          <a:lstStyle/>
          <a:p>
            <a:pPr eaLnBrk="1" hangingPunct="1"/>
            <a:r>
              <a:rPr lang="en-US" altLang="zh-CN" sz="3400" b="1" kern="1200" dirty="0">
                <a:solidFill>
                  <a:srgbClr val="005EA4"/>
                </a:solidFill>
                <a:latin typeface="Arial" panose="020B0604020202020204" pitchFamily="34" charset="0"/>
                <a:ea typeface="+mn-ea"/>
                <a:cs typeface="+mn-cs"/>
              </a:rPr>
              <a:t>2.</a:t>
            </a:r>
            <a:r>
              <a:rPr lang="zh-CN" altLang="en-US" sz="3400" b="1" kern="1200" dirty="0">
                <a:solidFill>
                  <a:srgbClr val="005EA4"/>
                </a:solidFill>
                <a:latin typeface="Arial" panose="020B0604020202020204" pitchFamily="34" charset="0"/>
                <a:ea typeface="+mn-ea"/>
                <a:cs typeface="+mn-cs"/>
              </a:rPr>
              <a:t>完全竞争市场</a:t>
            </a:r>
            <a:br>
              <a:rPr lang="en-US" altLang="zh-CN" b="1"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b="1" dirty="0">
                <a:solidFill>
                  <a:srgbClr val="002060"/>
                </a:solidFill>
                <a:latin typeface="+mn-lt"/>
                <a:ea typeface="宋体" panose="02010600030101010101" pitchFamily="2" charset="-122"/>
                <a:cs typeface="+mn-cs"/>
              </a:rPr>
              <a:t>7</a:t>
            </a:fld>
            <a:endParaRPr lang="en-US" altLang="zh-CN" sz="1200" b="1"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 name="矩形 7"/>
          <p:cNvSpPr/>
          <p:nvPr/>
        </p:nvSpPr>
        <p:spPr>
          <a:xfrm>
            <a:off x="700929" y="2261027"/>
            <a:ext cx="5455340" cy="461665"/>
          </a:xfrm>
          <a:prstGeom prst="rect">
            <a:avLst/>
          </a:prstGeom>
        </p:spPr>
        <p:txBody>
          <a:bodyPr wrap="none">
            <a:spAutoFit/>
          </a:bodyPr>
          <a:lstStyle/>
          <a:p>
            <a:pPr marL="342900" indent="-342900">
              <a:buFont typeface="Wingdings" panose="05000000000000000000" pitchFamily="2" charset="2"/>
              <a:buChar char="l"/>
            </a:pPr>
            <a:r>
              <a:rPr kumimoji="1" lang="zh-CN" altLang="en-US" sz="2400" b="1" dirty="0">
                <a:solidFill>
                  <a:srgbClr val="005EA4"/>
                </a:solidFill>
                <a:latin typeface="微软雅黑" panose="020B0503020204020204" pitchFamily="34" charset="-122"/>
                <a:ea typeface="微软雅黑" panose="020B0503020204020204" pitchFamily="34" charset="-122"/>
              </a:rPr>
              <a:t>许多卖者（厂商）与买者（消费者）</a:t>
            </a:r>
          </a:p>
        </p:txBody>
      </p:sp>
      <p:sp>
        <p:nvSpPr>
          <p:cNvPr id="9" name="矩形 8"/>
          <p:cNvSpPr/>
          <p:nvPr/>
        </p:nvSpPr>
        <p:spPr>
          <a:xfrm>
            <a:off x="700929" y="2942271"/>
            <a:ext cx="2377574" cy="461665"/>
          </a:xfrm>
          <a:prstGeom prst="rect">
            <a:avLst/>
          </a:prstGeom>
        </p:spPr>
        <p:txBody>
          <a:bodyPr wrap="none">
            <a:spAutoFit/>
          </a:bodyPr>
          <a:lstStyle/>
          <a:p>
            <a:pPr marL="342900" indent="-342900">
              <a:buFont typeface="Wingdings" panose="05000000000000000000" pitchFamily="2" charset="2"/>
              <a:buChar char="l"/>
            </a:pPr>
            <a:r>
              <a:rPr kumimoji="1" lang="zh-CN" altLang="en-US" sz="2400" b="1" dirty="0">
                <a:solidFill>
                  <a:srgbClr val="005EA4"/>
                </a:solidFill>
                <a:latin typeface="微软雅黑" panose="020B0503020204020204" pitchFamily="34" charset="-122"/>
                <a:ea typeface="微软雅黑" panose="020B0503020204020204" pitchFamily="34" charset="-122"/>
              </a:rPr>
              <a:t>产品基本相同</a:t>
            </a:r>
          </a:p>
        </p:txBody>
      </p:sp>
      <p:sp>
        <p:nvSpPr>
          <p:cNvPr id="10" name="矩形 9"/>
          <p:cNvSpPr/>
          <p:nvPr/>
        </p:nvSpPr>
        <p:spPr>
          <a:xfrm>
            <a:off x="700929" y="4223995"/>
            <a:ext cx="4532010" cy="461665"/>
          </a:xfrm>
          <a:prstGeom prst="rect">
            <a:avLst/>
          </a:prstGeom>
        </p:spPr>
        <p:txBody>
          <a:bodyPr wrap="none">
            <a:spAutoFit/>
          </a:bodyPr>
          <a:lstStyle/>
          <a:p>
            <a:pPr marL="342900" indent="-342900">
              <a:buFont typeface="Wingdings" panose="05000000000000000000" pitchFamily="2" charset="2"/>
              <a:buChar char="l"/>
            </a:pPr>
            <a:r>
              <a:rPr kumimoji="1" lang="zh-CN" altLang="en-US" sz="2400" b="1" dirty="0">
                <a:solidFill>
                  <a:srgbClr val="005EA4"/>
                </a:solidFill>
                <a:latin typeface="微软雅黑" panose="020B0503020204020204" pitchFamily="34" charset="-122"/>
                <a:ea typeface="微软雅黑" panose="020B0503020204020204" pitchFamily="34" charset="-122"/>
              </a:rPr>
              <a:t>厂商可以自由进入或退出市场</a:t>
            </a:r>
          </a:p>
        </p:txBody>
      </p:sp>
      <p:sp>
        <p:nvSpPr>
          <p:cNvPr id="12" name="矩形 11"/>
          <p:cNvSpPr/>
          <p:nvPr/>
        </p:nvSpPr>
        <p:spPr>
          <a:xfrm>
            <a:off x="700929" y="3571692"/>
            <a:ext cx="2069797" cy="461665"/>
          </a:xfrm>
          <a:prstGeom prst="rect">
            <a:avLst/>
          </a:prstGeom>
        </p:spPr>
        <p:txBody>
          <a:bodyPr wrap="none">
            <a:spAutoFit/>
          </a:bodyPr>
          <a:lstStyle/>
          <a:p>
            <a:pPr marL="342900" indent="-342900">
              <a:buFont typeface="Wingdings" panose="05000000000000000000" pitchFamily="2" charset="2"/>
              <a:buChar char="l"/>
            </a:pPr>
            <a:r>
              <a:rPr kumimoji="1" lang="zh-CN" altLang="en-US" sz="2400" b="1" dirty="0">
                <a:solidFill>
                  <a:srgbClr val="005EA4"/>
                </a:solidFill>
                <a:latin typeface="微软雅黑" panose="020B0503020204020204" pitchFamily="34" charset="-122"/>
                <a:ea typeface="微软雅黑" panose="020B0503020204020204" pitchFamily="34" charset="-122"/>
              </a:rPr>
              <a:t>价格接受者</a:t>
            </a:r>
          </a:p>
        </p:txBody>
      </p:sp>
      <p:sp>
        <p:nvSpPr>
          <p:cNvPr id="13" name="矩形 12"/>
          <p:cNvSpPr/>
          <p:nvPr/>
        </p:nvSpPr>
        <p:spPr>
          <a:xfrm>
            <a:off x="700929" y="4853416"/>
            <a:ext cx="8443071" cy="892552"/>
          </a:xfrm>
          <a:prstGeom prst="rect">
            <a:avLst/>
          </a:prstGeom>
        </p:spPr>
        <p:txBody>
          <a:bodyPr wrap="square">
            <a:spAutoFit/>
          </a:bodyPr>
          <a:lstStyle/>
          <a:p>
            <a:pPr marL="342900" indent="-342900">
              <a:buFont typeface="Wingdings" panose="05000000000000000000" pitchFamily="2" charset="2"/>
              <a:buChar char="l"/>
            </a:pPr>
            <a:r>
              <a:rPr kumimoji="1" lang="zh-CN" altLang="en-US" sz="2400" b="1" dirty="0">
                <a:solidFill>
                  <a:srgbClr val="005EA4"/>
                </a:solidFill>
                <a:latin typeface="微软雅黑" panose="020B0503020204020204" pitchFamily="34" charset="-122"/>
                <a:ea typeface="微软雅黑" panose="020B0503020204020204" pitchFamily="34" charset="-122"/>
              </a:rPr>
              <a:t>在竞争市场上买者和卖者必须接受市场决定的价格，因而被称为价格接受者</a:t>
            </a:r>
            <a:r>
              <a:rPr kumimoji="1" lang="zh-CN" altLang="en-US" sz="2800" b="1" dirty="0">
                <a:solidFill>
                  <a:srgbClr val="005EA4"/>
                </a:solidFill>
                <a:latin typeface="微软雅黑" panose="020B0503020204020204" pitchFamily="34" charset="-122"/>
                <a:ea typeface="微软雅黑" panose="020B0503020204020204" pitchFamily="34" charset="-122"/>
              </a:rPr>
              <a:t>。</a:t>
            </a:r>
          </a:p>
        </p:txBody>
      </p:sp>
      <p:sp>
        <p:nvSpPr>
          <p:cNvPr id="19" name="矩形 18"/>
          <p:cNvSpPr/>
          <p:nvPr/>
        </p:nvSpPr>
        <p:spPr>
          <a:xfrm>
            <a:off x="428358" y="1644802"/>
            <a:ext cx="2900153" cy="584775"/>
          </a:xfrm>
          <a:prstGeom prst="rect">
            <a:avLst/>
          </a:prstGeom>
        </p:spPr>
        <p:txBody>
          <a:bodyPr wrap="none">
            <a:spAutoFit/>
          </a:bodyPr>
          <a:lstStyle/>
          <a:p>
            <a:pPr marL="609600" indent="-609600"/>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1</a:t>
            </a:r>
            <a:r>
              <a:rPr lang="zh-CN" altLang="en-US" sz="3200" b="1" dirty="0">
                <a:solidFill>
                  <a:srgbClr val="C00000"/>
                </a:solidFill>
                <a:latin typeface="微软雅黑" panose="020B0503020204020204" pitchFamily="34" charset="-122"/>
                <a:ea typeface="微软雅黑" panose="020B0503020204020204" pitchFamily="34" charset="-122"/>
              </a:rPr>
              <a:t>）市场特点</a:t>
            </a:r>
          </a:p>
        </p:txBody>
      </p:sp>
      <p:sp>
        <p:nvSpPr>
          <p:cNvPr id="14" name="标题 1"/>
          <p:cNvSpPr txBox="1"/>
          <p:nvPr/>
        </p:nvSpPr>
        <p:spPr>
          <a:xfrm>
            <a:off x="784226" y="526611"/>
            <a:ext cx="8094662" cy="452234"/>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b="1" kern="0" dirty="0">
                <a:ea typeface="宋体" panose="02010600030101010101" pitchFamily="2" charset="-122"/>
              </a:rPr>
              <a:t>从完全竞争到完全垄断</a:t>
            </a:r>
            <a:br>
              <a:rPr lang="zh-CN" altLang="en-US" kern="0" dirty="0">
                <a:latin typeface="微软雅黑" panose="020B0503020204020204" pitchFamily="34" charset="-122"/>
                <a:ea typeface="微软雅黑" panose="020B0503020204020204" pitchFamily="34" charset="-122"/>
              </a:rPr>
            </a:br>
            <a:endParaRPr lang="zh-CN" altLang="en-US" kern="0" dirty="0"/>
          </a:p>
        </p:txBody>
      </p:sp>
    </p:spTree>
  </p:cSld>
  <p:clrMapOvr>
    <a:masterClrMapping/>
  </p:clrMapOvr>
  <p:transition>
    <p:cover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b="1" dirty="0">
                <a:solidFill>
                  <a:srgbClr val="002060"/>
                </a:solidFill>
                <a:latin typeface="+mn-lt"/>
                <a:ea typeface="宋体" panose="02010600030101010101" pitchFamily="2" charset="-122"/>
                <a:cs typeface="+mn-cs"/>
              </a:rPr>
              <a:t>8</a:t>
            </a:fld>
            <a:endParaRPr lang="en-US" altLang="zh-CN" sz="1200" b="1"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9" name="矩形 18"/>
          <p:cNvSpPr/>
          <p:nvPr/>
        </p:nvSpPr>
        <p:spPr>
          <a:xfrm>
            <a:off x="238745" y="1743691"/>
            <a:ext cx="4951997" cy="584775"/>
          </a:xfrm>
          <a:prstGeom prst="rect">
            <a:avLst/>
          </a:prstGeom>
        </p:spPr>
        <p:txBody>
          <a:bodyPr wrap="none">
            <a:spAutoFit/>
          </a:bodyPr>
          <a:lstStyle/>
          <a:p>
            <a:pPr marL="609600" indent="-609600"/>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2</a:t>
            </a:r>
            <a:r>
              <a:rPr lang="zh-CN" altLang="en-US" sz="3200" b="1" dirty="0">
                <a:solidFill>
                  <a:srgbClr val="C00000"/>
                </a:solidFill>
                <a:latin typeface="微软雅黑" panose="020B0503020204020204" pitchFamily="34" charset="-122"/>
                <a:ea typeface="微软雅黑" panose="020B0503020204020204" pitchFamily="34" charset="-122"/>
              </a:rPr>
              <a:t>）竞争厂商的生产决策</a:t>
            </a:r>
          </a:p>
        </p:txBody>
      </p:sp>
      <p:sp>
        <p:nvSpPr>
          <p:cNvPr id="16" name="矩形 15"/>
          <p:cNvSpPr/>
          <p:nvPr/>
        </p:nvSpPr>
        <p:spPr>
          <a:xfrm>
            <a:off x="510472" y="2794694"/>
            <a:ext cx="7449475" cy="830997"/>
          </a:xfrm>
          <a:prstGeom prst="rect">
            <a:avLst/>
          </a:prstGeom>
        </p:spPr>
        <p:txBody>
          <a:bodyPr wrap="none">
            <a:spAutoFit/>
          </a:bodyPr>
          <a:lstStyle/>
          <a:p>
            <a:pPr marL="342900" indent="-3429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厂商生产决策：</a:t>
            </a:r>
            <a:endParaRPr lang="en-US" altLang="zh-CN" sz="2400" b="1" dirty="0">
              <a:solidFill>
                <a:srgbClr val="005EA4"/>
              </a:solidFill>
              <a:latin typeface="微软雅黑" panose="020B0503020204020204" pitchFamily="34" charset="-122"/>
              <a:ea typeface="微软雅黑" panose="020B0503020204020204" pitchFamily="34" charset="-122"/>
            </a:endParaRPr>
          </a:p>
          <a:p>
            <a:r>
              <a:rPr lang="en-US" altLang="zh-CN" sz="2400" b="1" dirty="0">
                <a:solidFill>
                  <a:srgbClr val="005EA4"/>
                </a:solidFill>
                <a:latin typeface="微软雅黑" panose="020B0503020204020204" pitchFamily="34" charset="-122"/>
                <a:ea typeface="微软雅黑" panose="020B0503020204020204" pitchFamily="34" charset="-122"/>
              </a:rPr>
              <a:t>                         </a:t>
            </a:r>
            <a:r>
              <a:rPr lang="zh-CN" altLang="en-US" sz="2400" b="1" dirty="0">
                <a:solidFill>
                  <a:srgbClr val="005EA4"/>
                </a:solidFill>
                <a:latin typeface="微软雅黑" panose="020B0503020204020204" pitchFamily="34" charset="-122"/>
                <a:ea typeface="微软雅黑" panose="020B0503020204020204" pitchFamily="34" charset="-122"/>
              </a:rPr>
              <a:t>边际收益（</a:t>
            </a:r>
            <a:r>
              <a:rPr lang="en-US" altLang="zh-CN" sz="2400" b="1" dirty="0">
                <a:solidFill>
                  <a:srgbClr val="005EA4"/>
                </a:solidFill>
                <a:latin typeface="微软雅黑" panose="020B0503020204020204" pitchFamily="34" charset="-122"/>
                <a:ea typeface="微软雅黑" panose="020B0503020204020204" pitchFamily="34" charset="-122"/>
              </a:rPr>
              <a:t>MR</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a:t>
            </a:r>
            <a:r>
              <a:rPr lang="zh-CN" altLang="en-US" sz="2400" b="1" dirty="0">
                <a:solidFill>
                  <a:srgbClr val="005EA4"/>
                </a:solidFill>
                <a:latin typeface="微软雅黑" panose="020B0503020204020204" pitchFamily="34" charset="-122"/>
                <a:ea typeface="微软雅黑" panose="020B0503020204020204" pitchFamily="34" charset="-122"/>
              </a:rPr>
              <a:t>边际成本（</a:t>
            </a:r>
            <a:r>
              <a:rPr lang="en-US" altLang="zh-CN" sz="2400" b="1" dirty="0">
                <a:solidFill>
                  <a:srgbClr val="005EA4"/>
                </a:solidFill>
                <a:latin typeface="微软雅黑" panose="020B0503020204020204" pitchFamily="34" charset="-122"/>
                <a:ea typeface="微软雅黑" panose="020B0503020204020204" pitchFamily="34" charset="-122"/>
              </a:rPr>
              <a:t>MC</a:t>
            </a:r>
            <a:r>
              <a:rPr lang="zh-CN" altLang="en-US" sz="2400" b="1" dirty="0">
                <a:solidFill>
                  <a:srgbClr val="005EA4"/>
                </a:solidFill>
                <a:latin typeface="微软雅黑" panose="020B0503020204020204" pitchFamily="34" charset="-122"/>
                <a:ea typeface="微软雅黑" panose="020B0503020204020204" pitchFamily="34" charset="-122"/>
              </a:rPr>
              <a:t>）</a:t>
            </a:r>
          </a:p>
        </p:txBody>
      </p:sp>
      <p:sp>
        <p:nvSpPr>
          <p:cNvPr id="17" name="矩形 16"/>
          <p:cNvSpPr/>
          <p:nvPr/>
        </p:nvSpPr>
        <p:spPr>
          <a:xfrm>
            <a:off x="510472" y="3630995"/>
            <a:ext cx="8136348" cy="1754326"/>
          </a:xfrm>
          <a:prstGeom prst="rect">
            <a:avLst/>
          </a:prstGeom>
        </p:spPr>
        <p:txBody>
          <a:bodyPr wrap="square">
            <a:spAutoFit/>
          </a:bodyPr>
          <a:lstStyle/>
          <a:p>
            <a:pPr marL="342900" indent="-342900">
              <a:lnSpc>
                <a:spcPct val="150000"/>
              </a:lnSpc>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特征：</a:t>
            </a:r>
            <a:endParaRPr lang="en-US" altLang="zh-CN" sz="2400" b="1" dirty="0">
              <a:solidFill>
                <a:srgbClr val="005EA4"/>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005EA4"/>
                </a:solidFill>
                <a:latin typeface="微软雅黑" panose="020B0503020204020204" pitchFamily="34" charset="-122"/>
                <a:ea typeface="微软雅黑" panose="020B0503020204020204" pitchFamily="34" charset="-122"/>
              </a:rPr>
              <a:t>           </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a</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MR=P</a:t>
            </a:r>
            <a:r>
              <a:rPr lang="zh-CN" altLang="en-US" sz="2400" b="1" dirty="0">
                <a:solidFill>
                  <a:srgbClr val="005EA4"/>
                </a:solidFill>
                <a:latin typeface="微软雅黑" panose="020B0503020204020204" pitchFamily="34" charset="-122"/>
                <a:ea typeface="微软雅黑" panose="020B0503020204020204" pitchFamily="34" charset="-122"/>
              </a:rPr>
              <a:t>（由市场决定）</a:t>
            </a:r>
            <a:endParaRPr lang="en-US" altLang="zh-CN" sz="2400" b="1" dirty="0">
              <a:solidFill>
                <a:srgbClr val="005EA4"/>
              </a:solidFill>
              <a:latin typeface="微软雅黑" panose="020B0503020204020204" pitchFamily="34" charset="-122"/>
              <a:ea typeface="微软雅黑" panose="020B0503020204020204" pitchFamily="34" charset="-122"/>
            </a:endParaRPr>
          </a:p>
          <a:p>
            <a:pPr>
              <a:lnSpc>
                <a:spcPct val="150000"/>
              </a:lnSpc>
            </a:pPr>
            <a:r>
              <a:rPr lang="en-US" altLang="zh-CN" sz="2400" b="1" dirty="0">
                <a:solidFill>
                  <a:srgbClr val="005EA4"/>
                </a:solidFill>
                <a:latin typeface="微软雅黑" panose="020B0503020204020204" pitchFamily="34" charset="-122"/>
                <a:ea typeface="微软雅黑" panose="020B0503020204020204" pitchFamily="34" charset="-122"/>
              </a:rPr>
              <a:t>           </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b</a:t>
            </a:r>
            <a:r>
              <a:rPr lang="zh-CN" altLang="en-US" sz="2400" b="1" dirty="0">
                <a:solidFill>
                  <a:srgbClr val="005EA4"/>
                </a:solidFill>
                <a:latin typeface="微软雅黑" panose="020B0503020204020204" pitchFamily="34" charset="-122"/>
                <a:ea typeface="微软雅黑" panose="020B0503020204020204" pitchFamily="34" charset="-122"/>
              </a:rPr>
              <a:t>）</a:t>
            </a:r>
            <a:r>
              <a:rPr lang="en-US" altLang="zh-CN" sz="2400" b="1" dirty="0">
                <a:solidFill>
                  <a:srgbClr val="005EA4"/>
                </a:solidFill>
                <a:latin typeface="微软雅黑" panose="020B0503020204020204" pitchFamily="34" charset="-122"/>
                <a:ea typeface="微软雅黑" panose="020B0503020204020204" pitchFamily="34" charset="-122"/>
              </a:rPr>
              <a:t>MC=MR=P=ATC</a:t>
            </a:r>
            <a:r>
              <a:rPr lang="zh-CN" altLang="en-US" sz="2400" b="1" dirty="0">
                <a:solidFill>
                  <a:srgbClr val="005EA4"/>
                </a:solidFill>
                <a:latin typeface="微软雅黑" panose="020B0503020204020204" pitchFamily="34" charset="-122"/>
                <a:ea typeface="微软雅黑" panose="020B0503020204020204" pitchFamily="34" charset="-122"/>
              </a:rPr>
              <a:t>（经济利润为</a:t>
            </a:r>
            <a:r>
              <a:rPr lang="en-US" altLang="zh-CN" sz="2400" b="1" dirty="0">
                <a:solidFill>
                  <a:srgbClr val="005EA4"/>
                </a:solidFill>
                <a:latin typeface="微软雅黑" panose="020B0503020204020204" pitchFamily="34" charset="-122"/>
                <a:ea typeface="微软雅黑" panose="020B0503020204020204" pitchFamily="34" charset="-122"/>
              </a:rPr>
              <a:t>0</a:t>
            </a:r>
            <a:r>
              <a:rPr lang="zh-CN" altLang="en-US" sz="2400" b="1" dirty="0">
                <a:solidFill>
                  <a:srgbClr val="005EA4"/>
                </a:solidFill>
                <a:latin typeface="微软雅黑" panose="020B0503020204020204" pitchFamily="34" charset="-122"/>
                <a:ea typeface="微软雅黑" panose="020B0503020204020204" pitchFamily="34" charset="-122"/>
              </a:rPr>
              <a:t>） </a:t>
            </a:r>
          </a:p>
        </p:txBody>
      </p:sp>
      <p:sp>
        <p:nvSpPr>
          <p:cNvPr id="13" name="标题 1"/>
          <p:cNvSpPr>
            <a:spLocks noGrp="1"/>
          </p:cNvSpPr>
          <p:nvPr>
            <p:ph type="title"/>
          </p:nvPr>
        </p:nvSpPr>
        <p:spPr>
          <a:xfrm>
            <a:off x="848300" y="368423"/>
            <a:ext cx="8094662" cy="860425"/>
          </a:xfrm>
        </p:spPr>
        <p:txBody>
          <a:bodyPr/>
          <a:lstStyle/>
          <a:p>
            <a:r>
              <a:rPr lang="zh-CN" altLang="en-US" b="1" dirty="0">
                <a:ea typeface="宋体" panose="02010600030101010101" pitchFamily="2" charset="-122"/>
              </a:rPr>
              <a:t>从完全竞争到完全垄断</a:t>
            </a:r>
            <a:br>
              <a:rPr lang="zh-CN" altLang="en-US" dirty="0">
                <a:latin typeface="微软雅黑" panose="020B0503020204020204" pitchFamily="34" charset="-122"/>
                <a:ea typeface="微软雅黑" panose="020B0503020204020204" pitchFamily="34" charset="-122"/>
              </a:rPr>
            </a:br>
            <a:endParaRPr lang="zh-CN" altLang="en-US" dirty="0"/>
          </a:p>
        </p:txBody>
      </p:sp>
    </p:spTree>
  </p:cSld>
  <p:clrMapOvr>
    <a:masterClrMapping/>
  </p:clrMapOvr>
  <p:transition>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567916" y="1166084"/>
            <a:ext cx="4607656" cy="860425"/>
          </a:xfrm>
        </p:spPr>
        <p:txBody>
          <a:bodyPr vert="horz" wrap="square" lIns="91440" tIns="45720" rIns="91440" bIns="45720" anchor="t"/>
          <a:lstStyle/>
          <a:p>
            <a:pPr eaLnBrk="1" hangingPunct="1"/>
            <a:r>
              <a:rPr lang="en-US" altLang="zh-CN" sz="3400" b="1" kern="1200" dirty="0">
                <a:solidFill>
                  <a:srgbClr val="005EA4"/>
                </a:solidFill>
                <a:latin typeface="Arial" panose="020B0604020202020204" pitchFamily="34" charset="0"/>
                <a:ea typeface="+mn-ea"/>
                <a:cs typeface="+mn-cs"/>
              </a:rPr>
              <a:t>3.</a:t>
            </a:r>
            <a:r>
              <a:rPr lang="zh-CN" altLang="en-US" sz="3400" b="1" kern="1200" dirty="0">
                <a:solidFill>
                  <a:srgbClr val="005EA4"/>
                </a:solidFill>
                <a:latin typeface="Arial" panose="020B0604020202020204" pitchFamily="34" charset="0"/>
                <a:ea typeface="+mn-ea"/>
                <a:cs typeface="+mn-cs"/>
              </a:rPr>
              <a:t>垄断市场</a:t>
            </a:r>
            <a:br>
              <a:rPr lang="zh-CN" altLang="en-US" sz="3400" b="1" kern="1200" dirty="0">
                <a:solidFill>
                  <a:srgbClr val="005EA4"/>
                </a:solidFill>
                <a:latin typeface="Arial" panose="020B0604020202020204" pitchFamily="34" charset="0"/>
                <a:ea typeface="+mn-ea"/>
                <a:cs typeface="+mn-cs"/>
              </a:rPr>
            </a:br>
            <a:br>
              <a:rPr lang="en-US" altLang="zh-CN" dirty="0">
                <a:latin typeface="微软雅黑" panose="020B0503020204020204" pitchFamily="34" charset="-122"/>
                <a:ea typeface="微软雅黑" panose="020B0503020204020204" pitchFamily="34" charset="-122"/>
              </a:rPr>
            </a:b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t>9</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2" name="矩形 11"/>
          <p:cNvSpPr/>
          <p:nvPr/>
        </p:nvSpPr>
        <p:spPr>
          <a:xfrm>
            <a:off x="277495" y="2065146"/>
            <a:ext cx="2887329" cy="584775"/>
          </a:xfrm>
          <a:prstGeom prst="rect">
            <a:avLst/>
          </a:prstGeom>
        </p:spPr>
        <p:txBody>
          <a:bodyPr wrap="none">
            <a:spAutoFit/>
          </a:bodyPr>
          <a:lstStyle/>
          <a:p>
            <a:pPr marL="609600" indent="-609600"/>
            <a:r>
              <a:rPr lang="zh-CN" altLang="en-US" sz="3200" b="1" dirty="0">
                <a:solidFill>
                  <a:srgbClr val="C00000"/>
                </a:solidFill>
                <a:latin typeface="微软雅黑" panose="020B0503020204020204" pitchFamily="34" charset="-122"/>
                <a:ea typeface="微软雅黑" panose="020B0503020204020204" pitchFamily="34" charset="-122"/>
              </a:rPr>
              <a:t>（</a:t>
            </a:r>
            <a:r>
              <a:rPr lang="en-US" altLang="zh-CN" sz="3200" b="1" dirty="0">
                <a:solidFill>
                  <a:srgbClr val="C00000"/>
                </a:solidFill>
                <a:latin typeface="微软雅黑" panose="020B0503020204020204" pitchFamily="34" charset="-122"/>
                <a:ea typeface="微软雅黑" panose="020B0503020204020204" pitchFamily="34" charset="-122"/>
              </a:rPr>
              <a:t>1</a:t>
            </a:r>
            <a:r>
              <a:rPr lang="zh-CN" altLang="en-US" sz="3200" b="1" dirty="0">
                <a:solidFill>
                  <a:srgbClr val="C00000"/>
                </a:solidFill>
                <a:latin typeface="微软雅黑" panose="020B0503020204020204" pitchFamily="34" charset="-122"/>
                <a:ea typeface="微软雅黑" panose="020B0503020204020204" pitchFamily="34" charset="-122"/>
              </a:rPr>
              <a:t>）市场特点</a:t>
            </a:r>
          </a:p>
        </p:txBody>
      </p:sp>
      <p:sp>
        <p:nvSpPr>
          <p:cNvPr id="13" name="矩形 12"/>
          <p:cNvSpPr/>
          <p:nvPr/>
        </p:nvSpPr>
        <p:spPr>
          <a:xfrm>
            <a:off x="475443" y="2962386"/>
            <a:ext cx="7128594" cy="2677656"/>
          </a:xfrm>
          <a:prstGeom prst="rect">
            <a:avLst/>
          </a:prstGeom>
        </p:spPr>
        <p:txBody>
          <a:bodyPr wrap="square">
            <a:spAutoFit/>
          </a:bodyPr>
          <a:lstStyle/>
          <a:p>
            <a:pPr marL="609600" indent="-6096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一个卖者（厂商）</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609600" indent="-609600">
              <a:buFont typeface="Wingdings" panose="05000000000000000000" pitchFamily="2" charset="2"/>
              <a:buChar char="l"/>
            </a:pPr>
            <a:endParaRPr lang="zh-CN" altLang="en-US" sz="2400" b="1" dirty="0">
              <a:solidFill>
                <a:srgbClr val="005EA4"/>
              </a:solidFill>
              <a:latin typeface="微软雅黑" panose="020B0503020204020204" pitchFamily="34" charset="-122"/>
              <a:ea typeface="微软雅黑" panose="020B0503020204020204" pitchFamily="34" charset="-122"/>
            </a:endParaRPr>
          </a:p>
          <a:p>
            <a:pPr marL="609600" indent="-6096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唯一产品</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609600" indent="-609600">
              <a:buFont typeface="Wingdings" panose="05000000000000000000" pitchFamily="2" charset="2"/>
              <a:buChar char="l"/>
            </a:pPr>
            <a:endParaRPr lang="zh-CN" altLang="en-US" sz="2400" b="1" dirty="0">
              <a:solidFill>
                <a:srgbClr val="005EA4"/>
              </a:solidFill>
              <a:latin typeface="微软雅黑" panose="020B0503020204020204" pitchFamily="34" charset="-122"/>
              <a:ea typeface="微软雅黑" panose="020B0503020204020204" pitchFamily="34" charset="-122"/>
            </a:endParaRPr>
          </a:p>
          <a:p>
            <a:pPr marL="609600" indent="-6096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很高的进入障碍</a:t>
            </a:r>
            <a:endParaRPr lang="en-US" altLang="zh-CN" sz="2400" b="1" dirty="0">
              <a:solidFill>
                <a:srgbClr val="005EA4"/>
              </a:solidFill>
              <a:latin typeface="微软雅黑" panose="020B0503020204020204" pitchFamily="34" charset="-122"/>
              <a:ea typeface="微软雅黑" panose="020B0503020204020204" pitchFamily="34" charset="-122"/>
            </a:endParaRPr>
          </a:p>
          <a:p>
            <a:pPr marL="609600" indent="-609600">
              <a:buFont typeface="Wingdings" panose="05000000000000000000" pitchFamily="2" charset="2"/>
              <a:buChar char="l"/>
            </a:pPr>
            <a:endParaRPr lang="zh-CN" altLang="en-US" sz="2400" b="1" dirty="0">
              <a:solidFill>
                <a:srgbClr val="005EA4"/>
              </a:solidFill>
              <a:latin typeface="微软雅黑" panose="020B0503020204020204" pitchFamily="34" charset="-122"/>
              <a:ea typeface="微软雅黑" panose="020B0503020204020204" pitchFamily="34" charset="-122"/>
            </a:endParaRPr>
          </a:p>
          <a:p>
            <a:pPr marL="609600" indent="-609600">
              <a:buFont typeface="Wingdings" panose="05000000000000000000" pitchFamily="2" charset="2"/>
              <a:buChar char="l"/>
            </a:pPr>
            <a:r>
              <a:rPr lang="zh-CN" altLang="en-US" sz="2400" b="1" dirty="0">
                <a:solidFill>
                  <a:srgbClr val="005EA4"/>
                </a:solidFill>
                <a:latin typeface="微软雅黑" panose="020B0503020204020204" pitchFamily="34" charset="-122"/>
                <a:ea typeface="微软雅黑" panose="020B0503020204020204" pitchFamily="34" charset="-122"/>
              </a:rPr>
              <a:t>价格制定者：垄断厂商是市场价格的制定者</a:t>
            </a:r>
          </a:p>
        </p:txBody>
      </p:sp>
      <p:sp>
        <p:nvSpPr>
          <p:cNvPr id="8" name="标题 1"/>
          <p:cNvSpPr txBox="1"/>
          <p:nvPr/>
        </p:nvSpPr>
        <p:spPr>
          <a:xfrm>
            <a:off x="848300" y="368423"/>
            <a:ext cx="8094662" cy="860425"/>
          </a:xfrm>
          <a:prstGeom prst="rect">
            <a:avLst/>
          </a:prstGeom>
          <a:noFill/>
          <a:ln w="9525">
            <a:noFill/>
          </a:ln>
        </p:spPr>
        <p:txBody>
          <a:bodyPr wrap="none" anchor="ctr"/>
          <a:lst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a:lstStyle>
          <a:p>
            <a:r>
              <a:rPr lang="zh-CN" altLang="en-US" b="1" kern="0" dirty="0">
                <a:ea typeface="宋体" panose="02010600030101010101" pitchFamily="2" charset="-122"/>
              </a:rPr>
              <a:t>从完全竞争到完全垄断</a:t>
            </a:r>
            <a:br>
              <a:rPr lang="zh-CN" altLang="en-US" kern="0" dirty="0">
                <a:latin typeface="微软雅黑" panose="020B0503020204020204" pitchFamily="34" charset="-122"/>
                <a:ea typeface="微软雅黑" panose="020B0503020204020204" pitchFamily="34" charset="-122"/>
              </a:rPr>
            </a:br>
            <a:endParaRPr lang="zh-CN" altLang="en-US" kern="0" dirty="0"/>
          </a:p>
        </p:txBody>
      </p:sp>
    </p:spTree>
  </p:cSld>
  <p:clrMapOvr>
    <a:masterClrMapping/>
  </p:clrMapOvr>
  <p:transition>
    <p:cover dir="r"/>
  </p:transition>
</p:sld>
</file>

<file path=ppt/tags/tag1.xml><?xml version="1.0" encoding="utf-8"?>
<p:tagLst xmlns:a="http://schemas.openxmlformats.org/drawingml/2006/main" xmlns:r="http://schemas.openxmlformats.org/officeDocument/2006/relationships" xmlns:p="http://schemas.openxmlformats.org/presentationml/2006/main">
  <p:tag name="KSO_WM_DOC_GUID" val="{8f39c264-39cc-4de0-a675-d40f4c4d0fae}"/>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9"/>
  <p:tag name="KSO_WM_TEMPLATE_SCENE_ID" val="1"/>
  <p:tag name="KSO_WM_TEMPLATE_JOB_ID" val="9"/>
  <p:tag name="KSO_WM_TEMPLATE_TOPIC_DEFAULT" val="0"/>
</p:tagLst>
</file>

<file path=ppt/theme/theme1.xml><?xml version="1.0" encoding="utf-8"?>
<a:theme xmlns:a="http://schemas.openxmlformats.org/drawingml/2006/main" name="Text cover full text">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title">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178</TotalTime>
  <Words>3683</Words>
  <Application>Microsoft Office PowerPoint</Application>
  <PresentationFormat>全屏显示(4:3)</PresentationFormat>
  <Paragraphs>859</Paragraphs>
  <Slides>63</Slides>
  <Notes>11</Notes>
  <HiddenSlides>0</HiddenSlides>
  <MMClips>0</MMClips>
  <ScaleCrop>false</ScaleCrop>
  <HeadingPairs>
    <vt:vector size="8" baseType="variant">
      <vt:variant>
        <vt:lpstr>已用的字体</vt:lpstr>
      </vt:variant>
      <vt:variant>
        <vt:i4>13</vt:i4>
      </vt:variant>
      <vt:variant>
        <vt:lpstr>主题</vt:lpstr>
      </vt:variant>
      <vt:variant>
        <vt:i4>10</vt:i4>
      </vt:variant>
      <vt:variant>
        <vt:lpstr>嵌入 OLE 服务器</vt:lpstr>
      </vt:variant>
      <vt:variant>
        <vt:i4>1</vt:i4>
      </vt:variant>
      <vt:variant>
        <vt:lpstr>幻灯片标题</vt:lpstr>
      </vt:variant>
      <vt:variant>
        <vt:i4>63</vt:i4>
      </vt:variant>
    </vt:vector>
  </HeadingPairs>
  <TitlesOfParts>
    <vt:vector size="87" baseType="lpstr">
      <vt:lpstr>Estrangelo Edessa</vt:lpstr>
      <vt:lpstr>Gungsuh</vt:lpstr>
      <vt:lpstr>Sabon-Bold</vt:lpstr>
      <vt:lpstr>华文仿宋</vt:lpstr>
      <vt:lpstr>华文新魏</vt:lpstr>
      <vt:lpstr>楷体</vt:lpstr>
      <vt:lpstr>宋体</vt:lpstr>
      <vt:lpstr>微软雅黑</vt:lpstr>
      <vt:lpstr>Arial</vt:lpstr>
      <vt:lpstr>Arial Black</vt:lpstr>
      <vt:lpstr>Calibri</vt:lpstr>
      <vt:lpstr>Times New Roman</vt:lpstr>
      <vt:lpstr>Wingdings</vt:lpstr>
      <vt:lpstr>Text cover full text</vt:lpstr>
      <vt:lpstr>Chapter title</vt:lpstr>
      <vt:lpstr>Chapter content</vt:lpstr>
      <vt:lpstr>Figure</vt:lpstr>
      <vt:lpstr>Table</vt:lpstr>
      <vt:lpstr>Case study</vt:lpstr>
      <vt:lpstr>Appendix</vt:lpstr>
      <vt:lpstr>1_Chapter content</vt:lpstr>
      <vt:lpstr>2_Chapter content</vt:lpstr>
      <vt:lpstr>3_Chapter content</vt:lpstr>
      <vt:lpstr>Equation.KSEE3</vt:lpstr>
      <vt:lpstr>PowerPoint 演示文稿</vt:lpstr>
      <vt:lpstr>PowerPoint 演示文稿</vt:lpstr>
      <vt:lpstr>PowerPoint 演示文稿</vt:lpstr>
      <vt:lpstr>从完全竞争到完全垄断 </vt:lpstr>
      <vt:lpstr>PowerPoint 演示文稿</vt:lpstr>
      <vt:lpstr>从完全竞争到完全垄断 </vt:lpstr>
      <vt:lpstr>2.完全竞争市场 </vt:lpstr>
      <vt:lpstr>从完全竞争到完全垄断 </vt:lpstr>
      <vt:lpstr>3.垄断市场  </vt:lpstr>
      <vt:lpstr>  </vt:lpstr>
      <vt:lpstr>  </vt:lpstr>
      <vt:lpstr>  </vt:lpstr>
      <vt:lpstr>从完全竞争到完全垄断 </vt:lpstr>
      <vt:lpstr>从完全竞争到完全垄断 </vt:lpstr>
      <vt:lpstr>PowerPoint 演示文稿</vt:lpstr>
      <vt:lpstr>从完全竞争到完全垄断 </vt:lpstr>
      <vt:lpstr>从完全竞争到完全垄断 </vt:lpstr>
      <vt:lpstr>从完全竞争到完全垄断 </vt:lpstr>
      <vt:lpstr>从完全竞争到完全垄断 </vt:lpstr>
      <vt:lpstr>PowerPoint 演示文稿</vt:lpstr>
      <vt:lpstr>垄断产生的原因 </vt:lpstr>
      <vt:lpstr>1.规模经济</vt:lpstr>
      <vt:lpstr>2.市场竞争的存在</vt:lpstr>
      <vt:lpstr>3.各种市场进入障碍的存在</vt:lpstr>
      <vt:lpstr>垄断产生的原因 </vt:lpstr>
      <vt:lpstr>4.企业实施垄断策略</vt:lpstr>
      <vt:lpstr>垄断产生的原因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宽带接入市场垄断  </vt:lpstr>
      <vt:lpstr>宽带接入市场垄断</vt:lpstr>
      <vt:lpstr>宽带接入市场垄断 </vt:lpstr>
      <vt:lpstr>宽带接入市场垄断</vt:lpstr>
      <vt:lpstr>宽带接入市场垄断 </vt:lpstr>
      <vt:lpstr>宽带接入市场垄断 </vt:lpstr>
      <vt:lpstr>宽带接入市场垄断 </vt:lpstr>
      <vt:lpstr>宽带接入市场垄断 </vt:lpstr>
      <vt:lpstr>宽带接入市场垄断 </vt:lpstr>
      <vt:lpstr>宽带接入市场垄断 </vt:lpstr>
      <vt:lpstr>宽带接入市场垄断 </vt:lpstr>
      <vt:lpstr>宽带接入市场垄断 </vt:lpstr>
      <vt:lpstr>宽带接入市场垄断 </vt:lpstr>
      <vt:lpstr>PowerPoint 演示文稿</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dc:title>
  <dc:creator>Andreea Chiritescu</dc:creator>
  <cp:lastModifiedBy>duli</cp:lastModifiedBy>
  <cp:revision>1161</cp:revision>
  <dcterms:created xsi:type="dcterms:W3CDTF">2006-11-30T14:59:00Z</dcterms:created>
  <dcterms:modified xsi:type="dcterms:W3CDTF">2020-04-09T10:12:02Z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2052-11.1.0.8525</vt:lpwstr>
  </property>
</Properties>
</file>